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315" r:id="rId3"/>
    <p:sldId id="299" r:id="rId4"/>
    <p:sldId id="298" r:id="rId5"/>
    <p:sldId id="297" r:id="rId6"/>
    <p:sldId id="266" r:id="rId7"/>
    <p:sldId id="257" r:id="rId8"/>
    <p:sldId id="265" r:id="rId9"/>
    <p:sldId id="300" r:id="rId10"/>
    <p:sldId id="276" r:id="rId11"/>
    <p:sldId id="302" r:id="rId12"/>
    <p:sldId id="264" r:id="rId13"/>
    <p:sldId id="263" r:id="rId14"/>
    <p:sldId id="277" r:id="rId15"/>
    <p:sldId id="284" r:id="rId16"/>
    <p:sldId id="308" r:id="rId17"/>
    <p:sldId id="309" r:id="rId18"/>
    <p:sldId id="318" r:id="rId19"/>
    <p:sldId id="319" r:id="rId20"/>
    <p:sldId id="317" r:id="rId21"/>
    <p:sldId id="320" r:id="rId22"/>
    <p:sldId id="321" r:id="rId23"/>
    <p:sldId id="303" r:id="rId24"/>
    <p:sldId id="304" r:id="rId25"/>
    <p:sldId id="306" r:id="rId26"/>
    <p:sldId id="313" r:id="rId27"/>
    <p:sldId id="311" r:id="rId28"/>
    <p:sldId id="314" r:id="rId29"/>
    <p:sldId id="307" r:id="rId30"/>
    <p:sldId id="312" r:id="rId31"/>
    <p:sldId id="316" r:id="rId32"/>
    <p:sldId id="305" r:id="rId33"/>
    <p:sldId id="267" r:id="rId34"/>
    <p:sldId id="273" r:id="rId35"/>
    <p:sldId id="285" r:id="rId36"/>
    <p:sldId id="258" r:id="rId37"/>
    <p:sldId id="259" r:id="rId38"/>
    <p:sldId id="260" r:id="rId39"/>
    <p:sldId id="261" r:id="rId40"/>
    <p:sldId id="268" r:id="rId41"/>
    <p:sldId id="269" r:id="rId42"/>
    <p:sldId id="270" r:id="rId43"/>
    <p:sldId id="271" r:id="rId44"/>
    <p:sldId id="272" r:id="rId45"/>
    <p:sldId id="274" r:id="rId46"/>
    <p:sldId id="278" r:id="rId47"/>
    <p:sldId id="279" r:id="rId48"/>
    <p:sldId id="280" r:id="rId49"/>
    <p:sldId id="281" r:id="rId50"/>
    <p:sldId id="282" r:id="rId51"/>
    <p:sldId id="286" r:id="rId52"/>
    <p:sldId id="287" r:id="rId53"/>
    <p:sldId id="288" r:id="rId54"/>
    <p:sldId id="289" r:id="rId55"/>
    <p:sldId id="290" r:id="rId56"/>
    <p:sldId id="301" r:id="rId57"/>
    <p:sldId id="291" r:id="rId58"/>
    <p:sldId id="275" r:id="rId59"/>
    <p:sldId id="283" r:id="rId60"/>
    <p:sldId id="292" r:id="rId61"/>
    <p:sldId id="293" r:id="rId62"/>
    <p:sldId id="294" r:id="rId63"/>
    <p:sldId id="295" r:id="rId64"/>
    <p:sldId id="310" r:id="rId65"/>
    <p:sldId id="296" r:id="rId6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p:scale>
          <a:sx n="80" d="100"/>
          <a:sy n="80" d="100"/>
        </p:scale>
        <p:origin x="-22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8DA83A-6F06-4DF3-8A49-6D5F83BA7A07}" type="doc">
      <dgm:prSet loTypeId="urn:microsoft.com/office/officeart/2005/8/layout/process1" loCatId="process" qsTypeId="urn:microsoft.com/office/officeart/2005/8/quickstyle/simple1" qsCatId="simple" csTypeId="urn:microsoft.com/office/officeart/2005/8/colors/accent1_2" csCatId="accent1" phldr="1"/>
      <dgm:spPr/>
    </dgm:pt>
    <dgm:pt modelId="{6359BE4C-F790-4FDD-AA17-E8CA60209E8A}">
      <dgm:prSet phldrT="[Text]"/>
      <dgm:spPr/>
      <dgm:t>
        <a:bodyPr/>
        <a:lstStyle/>
        <a:p>
          <a:r>
            <a:rPr lang="en-US" dirty="0" smtClean="0"/>
            <a:t>5-8</a:t>
          </a:r>
          <a:r>
            <a:rPr lang="en-US" baseline="30000" dirty="0" smtClean="0"/>
            <a:t>th</a:t>
          </a:r>
          <a:r>
            <a:rPr lang="en-US" dirty="0" smtClean="0"/>
            <a:t> grade students</a:t>
          </a:r>
        </a:p>
        <a:p>
          <a:r>
            <a:rPr lang="en-US" dirty="0" smtClean="0"/>
            <a:t>All classroom teachers</a:t>
          </a:r>
        </a:p>
        <a:p>
          <a:r>
            <a:rPr lang="en-US" dirty="0" smtClean="0"/>
            <a:t>Principal</a:t>
          </a:r>
        </a:p>
        <a:p>
          <a:r>
            <a:rPr lang="en-US" dirty="0" smtClean="0"/>
            <a:t>Assistant principal</a:t>
          </a:r>
        </a:p>
        <a:p>
          <a:r>
            <a:rPr lang="en-US" dirty="0" smtClean="0"/>
            <a:t>Councilor</a:t>
          </a:r>
        </a:p>
        <a:p>
          <a:r>
            <a:rPr lang="en-US" dirty="0" smtClean="0"/>
            <a:t>ISS teacher</a:t>
          </a:r>
        </a:p>
        <a:p>
          <a:r>
            <a:rPr lang="en-US" dirty="0" smtClean="0"/>
            <a:t>Secretary</a:t>
          </a:r>
        </a:p>
        <a:p>
          <a:r>
            <a:rPr lang="en-US" dirty="0" smtClean="0"/>
            <a:t>Parents</a:t>
          </a:r>
        </a:p>
        <a:p>
          <a:r>
            <a:rPr lang="en-US" dirty="0" smtClean="0"/>
            <a:t>PLC teams</a:t>
          </a:r>
        </a:p>
        <a:p>
          <a:r>
            <a:rPr lang="en-US" dirty="0" smtClean="0"/>
            <a:t>All assignments </a:t>
          </a:r>
        </a:p>
        <a:p>
          <a:endParaRPr lang="en-US" dirty="0" smtClean="0"/>
        </a:p>
        <a:p>
          <a:endParaRPr lang="en-US" dirty="0"/>
        </a:p>
      </dgm:t>
    </dgm:pt>
    <dgm:pt modelId="{EC780CA4-A42C-4050-AB8B-32A85221AD1A}" type="parTrans" cxnId="{47485F7D-435D-4797-8BDA-7FDB2F045A19}">
      <dgm:prSet/>
      <dgm:spPr/>
      <dgm:t>
        <a:bodyPr/>
        <a:lstStyle/>
        <a:p>
          <a:endParaRPr lang="en-US"/>
        </a:p>
      </dgm:t>
    </dgm:pt>
    <dgm:pt modelId="{032BD848-FB95-406F-9423-B22CB7B8CFE4}" type="sibTrans" cxnId="{47485F7D-435D-4797-8BDA-7FDB2F045A19}">
      <dgm:prSet/>
      <dgm:spPr/>
      <dgm:t>
        <a:bodyPr/>
        <a:lstStyle/>
        <a:p>
          <a:endParaRPr lang="en-US"/>
        </a:p>
      </dgm:t>
    </dgm:pt>
    <dgm:pt modelId="{D1744932-F63D-4930-9381-713970623257}">
      <dgm:prSet phldrT="[Text]"/>
      <dgm:spPr/>
      <dgm:t>
        <a:bodyPr/>
        <a:lstStyle/>
        <a:p>
          <a:r>
            <a:rPr lang="en-US" dirty="0" smtClean="0"/>
            <a:t>Use google docs</a:t>
          </a:r>
        </a:p>
        <a:p>
          <a:r>
            <a:rPr lang="en-US" dirty="0" smtClean="0"/>
            <a:t>Use SISK-12</a:t>
          </a:r>
        </a:p>
        <a:p>
          <a:r>
            <a:rPr lang="en-US" dirty="0" smtClean="0"/>
            <a:t>Record all late assignments in spreadsheet</a:t>
          </a:r>
        </a:p>
        <a:p>
          <a:r>
            <a:rPr lang="en-US" dirty="0" smtClean="0"/>
            <a:t>Gather data</a:t>
          </a:r>
        </a:p>
        <a:p>
          <a:r>
            <a:rPr lang="en-US" dirty="0" smtClean="0"/>
            <a:t>Assign lunch study detention</a:t>
          </a:r>
        </a:p>
        <a:p>
          <a:r>
            <a:rPr lang="en-US" dirty="0" smtClean="0"/>
            <a:t>Take necessary discipline steps</a:t>
          </a:r>
        </a:p>
        <a:p>
          <a:r>
            <a:rPr lang="en-US" dirty="0" smtClean="0"/>
            <a:t>Use clubs and sports teams to gain leverage</a:t>
          </a:r>
        </a:p>
        <a:p>
          <a:r>
            <a:rPr lang="en-US" dirty="0" smtClean="0"/>
            <a:t>Make parent calls</a:t>
          </a:r>
        </a:p>
        <a:p>
          <a:endParaRPr lang="en-US" dirty="0" smtClean="0"/>
        </a:p>
        <a:p>
          <a:endParaRPr lang="en-US" dirty="0"/>
        </a:p>
      </dgm:t>
    </dgm:pt>
    <dgm:pt modelId="{99BABD93-6344-4677-A850-0C99D3ED7A9C}" type="parTrans" cxnId="{9B5BD7F6-1C69-4684-AE3E-D603D9291B52}">
      <dgm:prSet/>
      <dgm:spPr/>
      <dgm:t>
        <a:bodyPr/>
        <a:lstStyle/>
        <a:p>
          <a:endParaRPr lang="en-US"/>
        </a:p>
      </dgm:t>
    </dgm:pt>
    <dgm:pt modelId="{A6C7B2F3-DD24-443E-9B6D-D948F249F295}" type="sibTrans" cxnId="{9B5BD7F6-1C69-4684-AE3E-D603D9291B52}">
      <dgm:prSet/>
      <dgm:spPr/>
      <dgm:t>
        <a:bodyPr/>
        <a:lstStyle/>
        <a:p>
          <a:endParaRPr lang="en-US"/>
        </a:p>
      </dgm:t>
    </dgm:pt>
    <dgm:pt modelId="{7F148AC3-89E6-4335-9297-D8675C65FA83}">
      <dgm:prSet phldrT="[Text]"/>
      <dgm:spPr/>
      <dgm:t>
        <a:bodyPr/>
        <a:lstStyle/>
        <a:p>
          <a:r>
            <a:rPr lang="en-US" dirty="0" smtClean="0"/>
            <a:t>Reduce the number of 0’s in the grade book</a:t>
          </a:r>
        </a:p>
        <a:p>
          <a:r>
            <a:rPr lang="en-US" dirty="0" smtClean="0"/>
            <a:t>Produce more passing grades</a:t>
          </a:r>
        </a:p>
        <a:p>
          <a:r>
            <a:rPr lang="en-US" dirty="0" smtClean="0"/>
            <a:t>Improve student performance on standardized tests</a:t>
          </a:r>
        </a:p>
        <a:p>
          <a:r>
            <a:rPr lang="en-US" dirty="0" smtClean="0"/>
            <a:t>Have students ready for High-school</a:t>
          </a:r>
        </a:p>
        <a:p>
          <a:r>
            <a:rPr lang="en-US" dirty="0" smtClean="0"/>
            <a:t>*HS has reported higher 1</a:t>
          </a:r>
          <a:r>
            <a:rPr lang="en-US" baseline="30000" dirty="0" smtClean="0"/>
            <a:t>st</a:t>
          </a:r>
          <a:r>
            <a:rPr lang="en-US" dirty="0" smtClean="0"/>
            <a:t> semester grades and less incidents of 0’s since ZAP program inception</a:t>
          </a:r>
        </a:p>
        <a:p>
          <a:endParaRPr lang="en-US" dirty="0" smtClean="0"/>
        </a:p>
      </dgm:t>
    </dgm:pt>
    <dgm:pt modelId="{976ABAB8-3F55-4A17-ACF8-2DF82F945E2A}" type="parTrans" cxnId="{07FAF4E2-916D-4C5F-A2D1-9BF0EDB81D9B}">
      <dgm:prSet/>
      <dgm:spPr/>
      <dgm:t>
        <a:bodyPr/>
        <a:lstStyle/>
        <a:p>
          <a:endParaRPr lang="en-US"/>
        </a:p>
      </dgm:t>
    </dgm:pt>
    <dgm:pt modelId="{D3A7CD68-84BB-4CA1-A983-14A3D9079EBD}" type="sibTrans" cxnId="{07FAF4E2-916D-4C5F-A2D1-9BF0EDB81D9B}">
      <dgm:prSet/>
      <dgm:spPr/>
      <dgm:t>
        <a:bodyPr/>
        <a:lstStyle/>
        <a:p>
          <a:endParaRPr lang="en-US"/>
        </a:p>
      </dgm:t>
    </dgm:pt>
    <dgm:pt modelId="{8DB64834-E2CF-4219-9954-95ED40BBC0F9}" type="pres">
      <dgm:prSet presAssocID="{2E8DA83A-6F06-4DF3-8A49-6D5F83BA7A07}" presName="Name0" presStyleCnt="0">
        <dgm:presLayoutVars>
          <dgm:dir/>
          <dgm:resizeHandles val="exact"/>
        </dgm:presLayoutVars>
      </dgm:prSet>
      <dgm:spPr/>
    </dgm:pt>
    <dgm:pt modelId="{115C680B-581B-4CA1-AB84-7413617ED92C}" type="pres">
      <dgm:prSet presAssocID="{6359BE4C-F790-4FDD-AA17-E8CA60209E8A}" presName="node" presStyleLbl="node1" presStyleIdx="0" presStyleCnt="3" custScaleY="124897">
        <dgm:presLayoutVars>
          <dgm:bulletEnabled val="1"/>
        </dgm:presLayoutVars>
      </dgm:prSet>
      <dgm:spPr/>
      <dgm:t>
        <a:bodyPr/>
        <a:lstStyle/>
        <a:p>
          <a:endParaRPr lang="en-US"/>
        </a:p>
      </dgm:t>
    </dgm:pt>
    <dgm:pt modelId="{19E682CA-51FF-4D96-81AC-F9AB245ECE48}" type="pres">
      <dgm:prSet presAssocID="{032BD848-FB95-406F-9423-B22CB7B8CFE4}" presName="sibTrans" presStyleLbl="sibTrans2D1" presStyleIdx="0" presStyleCnt="2"/>
      <dgm:spPr/>
      <dgm:t>
        <a:bodyPr/>
        <a:lstStyle/>
        <a:p>
          <a:endParaRPr lang="en-US"/>
        </a:p>
      </dgm:t>
    </dgm:pt>
    <dgm:pt modelId="{90F4033A-0875-4DEC-BB43-0AB7B85A7326}" type="pres">
      <dgm:prSet presAssocID="{032BD848-FB95-406F-9423-B22CB7B8CFE4}" presName="connectorText" presStyleLbl="sibTrans2D1" presStyleIdx="0" presStyleCnt="2"/>
      <dgm:spPr/>
      <dgm:t>
        <a:bodyPr/>
        <a:lstStyle/>
        <a:p>
          <a:endParaRPr lang="en-US"/>
        </a:p>
      </dgm:t>
    </dgm:pt>
    <dgm:pt modelId="{E51430AB-7C48-4BD1-941D-04033BFA34AB}" type="pres">
      <dgm:prSet presAssocID="{D1744932-F63D-4930-9381-713970623257}" presName="node" presStyleLbl="node1" presStyleIdx="1" presStyleCnt="3" custScaleY="124897">
        <dgm:presLayoutVars>
          <dgm:bulletEnabled val="1"/>
        </dgm:presLayoutVars>
      </dgm:prSet>
      <dgm:spPr/>
      <dgm:t>
        <a:bodyPr/>
        <a:lstStyle/>
        <a:p>
          <a:endParaRPr lang="en-US"/>
        </a:p>
      </dgm:t>
    </dgm:pt>
    <dgm:pt modelId="{FFCA6ABD-E9B2-4E49-A26D-AEF5618B0D74}" type="pres">
      <dgm:prSet presAssocID="{A6C7B2F3-DD24-443E-9B6D-D948F249F295}" presName="sibTrans" presStyleLbl="sibTrans2D1" presStyleIdx="1" presStyleCnt="2"/>
      <dgm:spPr/>
      <dgm:t>
        <a:bodyPr/>
        <a:lstStyle/>
        <a:p>
          <a:endParaRPr lang="en-US"/>
        </a:p>
      </dgm:t>
    </dgm:pt>
    <dgm:pt modelId="{F6CDFE90-3575-45EA-A09C-AAC2A0634520}" type="pres">
      <dgm:prSet presAssocID="{A6C7B2F3-DD24-443E-9B6D-D948F249F295}" presName="connectorText" presStyleLbl="sibTrans2D1" presStyleIdx="1" presStyleCnt="2"/>
      <dgm:spPr/>
      <dgm:t>
        <a:bodyPr/>
        <a:lstStyle/>
        <a:p>
          <a:endParaRPr lang="en-US"/>
        </a:p>
      </dgm:t>
    </dgm:pt>
    <dgm:pt modelId="{5DDAA2FE-C33F-4B03-A30C-FE2A5FF36F1A}" type="pres">
      <dgm:prSet presAssocID="{7F148AC3-89E6-4335-9297-D8675C65FA83}" presName="node" presStyleLbl="node1" presStyleIdx="2" presStyleCnt="3" custScaleY="124897">
        <dgm:presLayoutVars>
          <dgm:bulletEnabled val="1"/>
        </dgm:presLayoutVars>
      </dgm:prSet>
      <dgm:spPr/>
      <dgm:t>
        <a:bodyPr/>
        <a:lstStyle/>
        <a:p>
          <a:endParaRPr lang="en-US"/>
        </a:p>
      </dgm:t>
    </dgm:pt>
  </dgm:ptLst>
  <dgm:cxnLst>
    <dgm:cxn modelId="{07FAF4E2-916D-4C5F-A2D1-9BF0EDB81D9B}" srcId="{2E8DA83A-6F06-4DF3-8A49-6D5F83BA7A07}" destId="{7F148AC3-89E6-4335-9297-D8675C65FA83}" srcOrd="2" destOrd="0" parTransId="{976ABAB8-3F55-4A17-ACF8-2DF82F945E2A}" sibTransId="{D3A7CD68-84BB-4CA1-A983-14A3D9079EBD}"/>
    <dgm:cxn modelId="{C3B1A8E7-7A57-43B3-A4C5-9DA635FDB033}" type="presOf" srcId="{032BD848-FB95-406F-9423-B22CB7B8CFE4}" destId="{19E682CA-51FF-4D96-81AC-F9AB245ECE48}" srcOrd="0" destOrd="0" presId="urn:microsoft.com/office/officeart/2005/8/layout/process1"/>
    <dgm:cxn modelId="{4B3E62AC-A445-48FE-98A7-396CDC5B956E}" type="presOf" srcId="{A6C7B2F3-DD24-443E-9B6D-D948F249F295}" destId="{F6CDFE90-3575-45EA-A09C-AAC2A0634520}" srcOrd="1" destOrd="0" presId="urn:microsoft.com/office/officeart/2005/8/layout/process1"/>
    <dgm:cxn modelId="{665F413F-6FFE-42B2-B8FE-79AEC107D6FD}" type="presOf" srcId="{7F148AC3-89E6-4335-9297-D8675C65FA83}" destId="{5DDAA2FE-C33F-4B03-A30C-FE2A5FF36F1A}" srcOrd="0" destOrd="0" presId="urn:microsoft.com/office/officeart/2005/8/layout/process1"/>
    <dgm:cxn modelId="{85B93257-2A3E-42CB-9311-F61AEDFB1EA6}" type="presOf" srcId="{6359BE4C-F790-4FDD-AA17-E8CA60209E8A}" destId="{115C680B-581B-4CA1-AB84-7413617ED92C}" srcOrd="0" destOrd="0" presId="urn:microsoft.com/office/officeart/2005/8/layout/process1"/>
    <dgm:cxn modelId="{4FCBDDB5-3839-48A5-AF18-DFB242869D4E}" type="presOf" srcId="{2E8DA83A-6F06-4DF3-8A49-6D5F83BA7A07}" destId="{8DB64834-E2CF-4219-9954-95ED40BBC0F9}" srcOrd="0" destOrd="0" presId="urn:microsoft.com/office/officeart/2005/8/layout/process1"/>
    <dgm:cxn modelId="{503A7943-8634-4BF9-BA62-78ACC9C1EACA}" type="presOf" srcId="{D1744932-F63D-4930-9381-713970623257}" destId="{E51430AB-7C48-4BD1-941D-04033BFA34AB}" srcOrd="0" destOrd="0" presId="urn:microsoft.com/office/officeart/2005/8/layout/process1"/>
    <dgm:cxn modelId="{F8C64FDC-2354-4DDB-8147-E47889088908}" type="presOf" srcId="{032BD848-FB95-406F-9423-B22CB7B8CFE4}" destId="{90F4033A-0875-4DEC-BB43-0AB7B85A7326}" srcOrd="1" destOrd="0" presId="urn:microsoft.com/office/officeart/2005/8/layout/process1"/>
    <dgm:cxn modelId="{9B5BD7F6-1C69-4684-AE3E-D603D9291B52}" srcId="{2E8DA83A-6F06-4DF3-8A49-6D5F83BA7A07}" destId="{D1744932-F63D-4930-9381-713970623257}" srcOrd="1" destOrd="0" parTransId="{99BABD93-6344-4677-A850-0C99D3ED7A9C}" sibTransId="{A6C7B2F3-DD24-443E-9B6D-D948F249F295}"/>
    <dgm:cxn modelId="{47485F7D-435D-4797-8BDA-7FDB2F045A19}" srcId="{2E8DA83A-6F06-4DF3-8A49-6D5F83BA7A07}" destId="{6359BE4C-F790-4FDD-AA17-E8CA60209E8A}" srcOrd="0" destOrd="0" parTransId="{EC780CA4-A42C-4050-AB8B-32A85221AD1A}" sibTransId="{032BD848-FB95-406F-9423-B22CB7B8CFE4}"/>
    <dgm:cxn modelId="{08C5C307-C690-4E1E-B10F-A26DFA7DABD2}" type="presOf" srcId="{A6C7B2F3-DD24-443E-9B6D-D948F249F295}" destId="{FFCA6ABD-E9B2-4E49-A26D-AEF5618B0D74}" srcOrd="0" destOrd="0" presId="urn:microsoft.com/office/officeart/2005/8/layout/process1"/>
    <dgm:cxn modelId="{A306EF48-D722-490C-965F-008F60B9C017}" type="presParOf" srcId="{8DB64834-E2CF-4219-9954-95ED40BBC0F9}" destId="{115C680B-581B-4CA1-AB84-7413617ED92C}" srcOrd="0" destOrd="0" presId="urn:microsoft.com/office/officeart/2005/8/layout/process1"/>
    <dgm:cxn modelId="{7282D557-6F01-45CB-B767-4BC888A41984}" type="presParOf" srcId="{8DB64834-E2CF-4219-9954-95ED40BBC0F9}" destId="{19E682CA-51FF-4D96-81AC-F9AB245ECE48}" srcOrd="1" destOrd="0" presId="urn:microsoft.com/office/officeart/2005/8/layout/process1"/>
    <dgm:cxn modelId="{1A2FC32B-4249-4073-B378-0F086955B05E}" type="presParOf" srcId="{19E682CA-51FF-4D96-81AC-F9AB245ECE48}" destId="{90F4033A-0875-4DEC-BB43-0AB7B85A7326}" srcOrd="0" destOrd="0" presId="urn:microsoft.com/office/officeart/2005/8/layout/process1"/>
    <dgm:cxn modelId="{FDA87346-598C-45A2-8349-2700738161FA}" type="presParOf" srcId="{8DB64834-E2CF-4219-9954-95ED40BBC0F9}" destId="{E51430AB-7C48-4BD1-941D-04033BFA34AB}" srcOrd="2" destOrd="0" presId="urn:microsoft.com/office/officeart/2005/8/layout/process1"/>
    <dgm:cxn modelId="{EF41C03A-78CC-49C5-A185-4B4C766C2D2A}" type="presParOf" srcId="{8DB64834-E2CF-4219-9954-95ED40BBC0F9}" destId="{FFCA6ABD-E9B2-4E49-A26D-AEF5618B0D74}" srcOrd="3" destOrd="0" presId="urn:microsoft.com/office/officeart/2005/8/layout/process1"/>
    <dgm:cxn modelId="{4038A97F-E6F7-431D-A05B-C5725CDDAC2A}" type="presParOf" srcId="{FFCA6ABD-E9B2-4E49-A26D-AEF5618B0D74}" destId="{F6CDFE90-3575-45EA-A09C-AAC2A0634520}" srcOrd="0" destOrd="0" presId="urn:microsoft.com/office/officeart/2005/8/layout/process1"/>
    <dgm:cxn modelId="{C5932BAF-5F9B-4AEA-9BAD-9D8AB74E63FA}" type="presParOf" srcId="{8DB64834-E2CF-4219-9954-95ED40BBC0F9}" destId="{5DDAA2FE-C33F-4B03-A30C-FE2A5FF36F1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C680B-581B-4CA1-AB84-7413617ED92C}">
      <dsp:nvSpPr>
        <dsp:cNvPr id="0" name=""/>
        <dsp:cNvSpPr/>
      </dsp:nvSpPr>
      <dsp:spPr>
        <a:xfrm>
          <a:off x="8036" y="988400"/>
          <a:ext cx="2402085" cy="4500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5-8</a:t>
          </a:r>
          <a:r>
            <a:rPr lang="en-US" sz="1500" kern="1200" baseline="30000" dirty="0" smtClean="0"/>
            <a:t>th</a:t>
          </a:r>
          <a:r>
            <a:rPr lang="en-US" sz="1500" kern="1200" dirty="0" smtClean="0"/>
            <a:t> grade students</a:t>
          </a:r>
        </a:p>
        <a:p>
          <a:pPr lvl="0" algn="ctr" defTabSz="666750">
            <a:lnSpc>
              <a:spcPct val="90000"/>
            </a:lnSpc>
            <a:spcBef>
              <a:spcPct val="0"/>
            </a:spcBef>
            <a:spcAft>
              <a:spcPct val="35000"/>
            </a:spcAft>
          </a:pPr>
          <a:r>
            <a:rPr lang="en-US" sz="1500" kern="1200" dirty="0" smtClean="0"/>
            <a:t>All classroom teachers</a:t>
          </a:r>
        </a:p>
        <a:p>
          <a:pPr lvl="0" algn="ctr" defTabSz="666750">
            <a:lnSpc>
              <a:spcPct val="90000"/>
            </a:lnSpc>
            <a:spcBef>
              <a:spcPct val="0"/>
            </a:spcBef>
            <a:spcAft>
              <a:spcPct val="35000"/>
            </a:spcAft>
          </a:pPr>
          <a:r>
            <a:rPr lang="en-US" sz="1500" kern="1200" dirty="0" smtClean="0"/>
            <a:t>Principal</a:t>
          </a:r>
        </a:p>
        <a:p>
          <a:pPr lvl="0" algn="ctr" defTabSz="666750">
            <a:lnSpc>
              <a:spcPct val="90000"/>
            </a:lnSpc>
            <a:spcBef>
              <a:spcPct val="0"/>
            </a:spcBef>
            <a:spcAft>
              <a:spcPct val="35000"/>
            </a:spcAft>
          </a:pPr>
          <a:r>
            <a:rPr lang="en-US" sz="1500" kern="1200" dirty="0" smtClean="0"/>
            <a:t>Assistant principal</a:t>
          </a:r>
        </a:p>
        <a:p>
          <a:pPr lvl="0" algn="ctr" defTabSz="666750">
            <a:lnSpc>
              <a:spcPct val="90000"/>
            </a:lnSpc>
            <a:spcBef>
              <a:spcPct val="0"/>
            </a:spcBef>
            <a:spcAft>
              <a:spcPct val="35000"/>
            </a:spcAft>
          </a:pPr>
          <a:r>
            <a:rPr lang="en-US" sz="1500" kern="1200" dirty="0" smtClean="0"/>
            <a:t>Councilor</a:t>
          </a:r>
        </a:p>
        <a:p>
          <a:pPr lvl="0" algn="ctr" defTabSz="666750">
            <a:lnSpc>
              <a:spcPct val="90000"/>
            </a:lnSpc>
            <a:spcBef>
              <a:spcPct val="0"/>
            </a:spcBef>
            <a:spcAft>
              <a:spcPct val="35000"/>
            </a:spcAft>
          </a:pPr>
          <a:r>
            <a:rPr lang="en-US" sz="1500" kern="1200" dirty="0" smtClean="0"/>
            <a:t>ISS teacher</a:t>
          </a:r>
        </a:p>
        <a:p>
          <a:pPr lvl="0" algn="ctr" defTabSz="666750">
            <a:lnSpc>
              <a:spcPct val="90000"/>
            </a:lnSpc>
            <a:spcBef>
              <a:spcPct val="0"/>
            </a:spcBef>
            <a:spcAft>
              <a:spcPct val="35000"/>
            </a:spcAft>
          </a:pPr>
          <a:r>
            <a:rPr lang="en-US" sz="1500" kern="1200" dirty="0" smtClean="0"/>
            <a:t>Secretary</a:t>
          </a:r>
        </a:p>
        <a:p>
          <a:pPr lvl="0" algn="ctr" defTabSz="666750">
            <a:lnSpc>
              <a:spcPct val="90000"/>
            </a:lnSpc>
            <a:spcBef>
              <a:spcPct val="0"/>
            </a:spcBef>
            <a:spcAft>
              <a:spcPct val="35000"/>
            </a:spcAft>
          </a:pPr>
          <a:r>
            <a:rPr lang="en-US" sz="1500" kern="1200" dirty="0" smtClean="0"/>
            <a:t>Parents</a:t>
          </a:r>
        </a:p>
        <a:p>
          <a:pPr lvl="0" algn="ctr" defTabSz="666750">
            <a:lnSpc>
              <a:spcPct val="90000"/>
            </a:lnSpc>
            <a:spcBef>
              <a:spcPct val="0"/>
            </a:spcBef>
            <a:spcAft>
              <a:spcPct val="35000"/>
            </a:spcAft>
          </a:pPr>
          <a:r>
            <a:rPr lang="en-US" sz="1500" kern="1200" dirty="0" smtClean="0"/>
            <a:t>PLC teams</a:t>
          </a:r>
        </a:p>
        <a:p>
          <a:pPr lvl="0" algn="ctr" defTabSz="666750">
            <a:lnSpc>
              <a:spcPct val="90000"/>
            </a:lnSpc>
            <a:spcBef>
              <a:spcPct val="0"/>
            </a:spcBef>
            <a:spcAft>
              <a:spcPct val="35000"/>
            </a:spcAft>
          </a:pPr>
          <a:r>
            <a:rPr lang="en-US" sz="1500" kern="1200" dirty="0" smtClean="0"/>
            <a:t>All assignments </a:t>
          </a:r>
        </a:p>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endParaRPr lang="en-US" sz="1500" kern="1200" dirty="0"/>
        </a:p>
      </dsp:txBody>
      <dsp:txXfrm>
        <a:off x="78391" y="1058755"/>
        <a:ext cx="2261375" cy="4359489"/>
      </dsp:txXfrm>
    </dsp:sp>
    <dsp:sp modelId="{19E682CA-51FF-4D96-81AC-F9AB245ECE48}">
      <dsp:nvSpPr>
        <dsp:cNvPr id="0" name=""/>
        <dsp:cNvSpPr/>
      </dsp:nvSpPr>
      <dsp:spPr>
        <a:xfrm>
          <a:off x="2650331" y="2940641"/>
          <a:ext cx="509242" cy="595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650331" y="3059784"/>
        <a:ext cx="356469" cy="357431"/>
      </dsp:txXfrm>
    </dsp:sp>
    <dsp:sp modelId="{E51430AB-7C48-4BD1-941D-04033BFA34AB}">
      <dsp:nvSpPr>
        <dsp:cNvPr id="0" name=""/>
        <dsp:cNvSpPr/>
      </dsp:nvSpPr>
      <dsp:spPr>
        <a:xfrm>
          <a:off x="3370957" y="988400"/>
          <a:ext cx="2402085" cy="4500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Use google docs</a:t>
          </a:r>
        </a:p>
        <a:p>
          <a:pPr lvl="0" algn="ctr" defTabSz="666750">
            <a:lnSpc>
              <a:spcPct val="90000"/>
            </a:lnSpc>
            <a:spcBef>
              <a:spcPct val="0"/>
            </a:spcBef>
            <a:spcAft>
              <a:spcPct val="35000"/>
            </a:spcAft>
          </a:pPr>
          <a:r>
            <a:rPr lang="en-US" sz="1500" kern="1200" dirty="0" smtClean="0"/>
            <a:t>Use SISK-12</a:t>
          </a:r>
        </a:p>
        <a:p>
          <a:pPr lvl="0" algn="ctr" defTabSz="666750">
            <a:lnSpc>
              <a:spcPct val="90000"/>
            </a:lnSpc>
            <a:spcBef>
              <a:spcPct val="0"/>
            </a:spcBef>
            <a:spcAft>
              <a:spcPct val="35000"/>
            </a:spcAft>
          </a:pPr>
          <a:r>
            <a:rPr lang="en-US" sz="1500" kern="1200" dirty="0" smtClean="0"/>
            <a:t>Record all late assignments in spreadsheet</a:t>
          </a:r>
        </a:p>
        <a:p>
          <a:pPr lvl="0" algn="ctr" defTabSz="666750">
            <a:lnSpc>
              <a:spcPct val="90000"/>
            </a:lnSpc>
            <a:spcBef>
              <a:spcPct val="0"/>
            </a:spcBef>
            <a:spcAft>
              <a:spcPct val="35000"/>
            </a:spcAft>
          </a:pPr>
          <a:r>
            <a:rPr lang="en-US" sz="1500" kern="1200" dirty="0" smtClean="0"/>
            <a:t>Gather data</a:t>
          </a:r>
        </a:p>
        <a:p>
          <a:pPr lvl="0" algn="ctr" defTabSz="666750">
            <a:lnSpc>
              <a:spcPct val="90000"/>
            </a:lnSpc>
            <a:spcBef>
              <a:spcPct val="0"/>
            </a:spcBef>
            <a:spcAft>
              <a:spcPct val="35000"/>
            </a:spcAft>
          </a:pPr>
          <a:r>
            <a:rPr lang="en-US" sz="1500" kern="1200" dirty="0" smtClean="0"/>
            <a:t>Assign lunch study detention</a:t>
          </a:r>
        </a:p>
        <a:p>
          <a:pPr lvl="0" algn="ctr" defTabSz="666750">
            <a:lnSpc>
              <a:spcPct val="90000"/>
            </a:lnSpc>
            <a:spcBef>
              <a:spcPct val="0"/>
            </a:spcBef>
            <a:spcAft>
              <a:spcPct val="35000"/>
            </a:spcAft>
          </a:pPr>
          <a:r>
            <a:rPr lang="en-US" sz="1500" kern="1200" dirty="0" smtClean="0"/>
            <a:t>Take necessary discipline steps</a:t>
          </a:r>
        </a:p>
        <a:p>
          <a:pPr lvl="0" algn="ctr" defTabSz="666750">
            <a:lnSpc>
              <a:spcPct val="90000"/>
            </a:lnSpc>
            <a:spcBef>
              <a:spcPct val="0"/>
            </a:spcBef>
            <a:spcAft>
              <a:spcPct val="35000"/>
            </a:spcAft>
          </a:pPr>
          <a:r>
            <a:rPr lang="en-US" sz="1500" kern="1200" dirty="0" smtClean="0"/>
            <a:t>Use clubs and sports teams to gain leverage</a:t>
          </a:r>
        </a:p>
        <a:p>
          <a:pPr lvl="0" algn="ctr" defTabSz="666750">
            <a:lnSpc>
              <a:spcPct val="90000"/>
            </a:lnSpc>
            <a:spcBef>
              <a:spcPct val="0"/>
            </a:spcBef>
            <a:spcAft>
              <a:spcPct val="35000"/>
            </a:spcAft>
          </a:pPr>
          <a:r>
            <a:rPr lang="en-US" sz="1500" kern="1200" dirty="0" smtClean="0"/>
            <a:t>Make parent calls</a:t>
          </a:r>
        </a:p>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endParaRPr lang="en-US" sz="1500" kern="1200" dirty="0"/>
        </a:p>
      </dsp:txBody>
      <dsp:txXfrm>
        <a:off x="3441312" y="1058755"/>
        <a:ext cx="2261375" cy="4359489"/>
      </dsp:txXfrm>
    </dsp:sp>
    <dsp:sp modelId="{FFCA6ABD-E9B2-4E49-A26D-AEF5618B0D74}">
      <dsp:nvSpPr>
        <dsp:cNvPr id="0" name=""/>
        <dsp:cNvSpPr/>
      </dsp:nvSpPr>
      <dsp:spPr>
        <a:xfrm>
          <a:off x="6013251" y="2940641"/>
          <a:ext cx="509242" cy="595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013251" y="3059784"/>
        <a:ext cx="356469" cy="357431"/>
      </dsp:txXfrm>
    </dsp:sp>
    <dsp:sp modelId="{5DDAA2FE-C33F-4B03-A30C-FE2A5FF36F1A}">
      <dsp:nvSpPr>
        <dsp:cNvPr id="0" name=""/>
        <dsp:cNvSpPr/>
      </dsp:nvSpPr>
      <dsp:spPr>
        <a:xfrm>
          <a:off x="6733877" y="988400"/>
          <a:ext cx="2402085" cy="4500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Reduce the number of 0’s in the grade book</a:t>
          </a:r>
        </a:p>
        <a:p>
          <a:pPr lvl="0" algn="ctr" defTabSz="666750">
            <a:lnSpc>
              <a:spcPct val="90000"/>
            </a:lnSpc>
            <a:spcBef>
              <a:spcPct val="0"/>
            </a:spcBef>
            <a:spcAft>
              <a:spcPct val="35000"/>
            </a:spcAft>
          </a:pPr>
          <a:r>
            <a:rPr lang="en-US" sz="1500" kern="1200" dirty="0" smtClean="0"/>
            <a:t>Produce more passing grades</a:t>
          </a:r>
        </a:p>
        <a:p>
          <a:pPr lvl="0" algn="ctr" defTabSz="666750">
            <a:lnSpc>
              <a:spcPct val="90000"/>
            </a:lnSpc>
            <a:spcBef>
              <a:spcPct val="0"/>
            </a:spcBef>
            <a:spcAft>
              <a:spcPct val="35000"/>
            </a:spcAft>
          </a:pPr>
          <a:r>
            <a:rPr lang="en-US" sz="1500" kern="1200" dirty="0" smtClean="0"/>
            <a:t>Improve student performance on standardized tests</a:t>
          </a:r>
        </a:p>
        <a:p>
          <a:pPr lvl="0" algn="ctr" defTabSz="666750">
            <a:lnSpc>
              <a:spcPct val="90000"/>
            </a:lnSpc>
            <a:spcBef>
              <a:spcPct val="0"/>
            </a:spcBef>
            <a:spcAft>
              <a:spcPct val="35000"/>
            </a:spcAft>
          </a:pPr>
          <a:r>
            <a:rPr lang="en-US" sz="1500" kern="1200" dirty="0" smtClean="0"/>
            <a:t>Have students ready for High-school</a:t>
          </a:r>
        </a:p>
        <a:p>
          <a:pPr lvl="0" algn="ctr" defTabSz="666750">
            <a:lnSpc>
              <a:spcPct val="90000"/>
            </a:lnSpc>
            <a:spcBef>
              <a:spcPct val="0"/>
            </a:spcBef>
            <a:spcAft>
              <a:spcPct val="35000"/>
            </a:spcAft>
          </a:pPr>
          <a:r>
            <a:rPr lang="en-US" sz="1500" kern="1200" dirty="0" smtClean="0"/>
            <a:t>*HS has reported higher 1</a:t>
          </a:r>
          <a:r>
            <a:rPr lang="en-US" sz="1500" kern="1200" baseline="30000" dirty="0" smtClean="0"/>
            <a:t>st</a:t>
          </a:r>
          <a:r>
            <a:rPr lang="en-US" sz="1500" kern="1200" dirty="0" smtClean="0"/>
            <a:t> semester grades and less incidents of 0’s since ZAP program inception</a:t>
          </a:r>
        </a:p>
        <a:p>
          <a:pPr lvl="0" algn="ctr" defTabSz="666750">
            <a:lnSpc>
              <a:spcPct val="90000"/>
            </a:lnSpc>
            <a:spcBef>
              <a:spcPct val="0"/>
            </a:spcBef>
            <a:spcAft>
              <a:spcPct val="35000"/>
            </a:spcAft>
          </a:pPr>
          <a:endParaRPr lang="en-US" sz="1500" kern="1200" dirty="0" smtClean="0"/>
        </a:p>
      </dsp:txBody>
      <dsp:txXfrm>
        <a:off x="6804232" y="1058755"/>
        <a:ext cx="2261375" cy="43594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1401FC6F-5174-406C-8E51-CD246751375D}" type="datetimeFigureOut">
              <a:rPr lang="en-US" smtClean="0"/>
              <a:t>2/22/2017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2DE26FFE-3600-43A5-B917-E09EF2F2F080}" type="slidenum">
              <a:rPr lang="en-US" smtClean="0"/>
              <a:t>‹#›</a:t>
            </a:fld>
            <a:endParaRPr lang="en-US"/>
          </a:p>
        </p:txBody>
      </p:sp>
    </p:spTree>
    <p:extLst>
      <p:ext uri="{BB962C8B-B14F-4D97-AF65-F5344CB8AC3E}">
        <p14:creationId xmlns:p14="http://schemas.microsoft.com/office/powerpoint/2010/main" val="21271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26FFE-3600-43A5-B917-E09EF2F2F080}" type="slidenum">
              <a:rPr lang="en-US" smtClean="0"/>
              <a:t>45</a:t>
            </a:fld>
            <a:endParaRPr lang="en-US"/>
          </a:p>
        </p:txBody>
      </p:sp>
    </p:spTree>
    <p:extLst>
      <p:ext uri="{BB962C8B-B14F-4D97-AF65-F5344CB8AC3E}">
        <p14:creationId xmlns:p14="http://schemas.microsoft.com/office/powerpoint/2010/main" val="296080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36E80-8DEE-4944-B1B6-36FB71A98B66}"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231305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36E80-8DEE-4944-B1B6-36FB71A98B66}"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63176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36E80-8DEE-4944-B1B6-36FB71A98B66}"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788527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36E80-8DEE-4944-B1B6-36FB71A98B66}"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138465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36E80-8DEE-4944-B1B6-36FB71A98B66}" type="datetimeFigureOut">
              <a:rPr lang="en-US" smtClean="0"/>
              <a:t>2/22/2017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135161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36E80-8DEE-4944-B1B6-36FB71A98B66}"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425430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036E80-8DEE-4944-B1B6-36FB71A98B66}" type="datetimeFigureOut">
              <a:rPr lang="en-US" smtClean="0"/>
              <a:t>2/22/2017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209984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36E80-8DEE-4944-B1B6-36FB71A98B66}" type="datetimeFigureOut">
              <a:rPr lang="en-US" smtClean="0"/>
              <a:t>2/22/2017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200553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36E80-8DEE-4944-B1B6-36FB71A98B66}" type="datetimeFigureOut">
              <a:rPr lang="en-US" smtClean="0"/>
              <a:t>2/22/2017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52179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36E80-8DEE-4944-B1B6-36FB71A98B66}"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187323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36E80-8DEE-4944-B1B6-36FB71A98B66}" type="datetimeFigureOut">
              <a:rPr lang="en-US" smtClean="0"/>
              <a:t>2/22/2017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F5D3-99CC-451A-8241-57F246C1D632}" type="slidenum">
              <a:rPr lang="en-US" smtClean="0"/>
              <a:t>‹#›</a:t>
            </a:fld>
            <a:endParaRPr lang="en-US"/>
          </a:p>
        </p:txBody>
      </p:sp>
    </p:spTree>
    <p:extLst>
      <p:ext uri="{BB962C8B-B14F-4D97-AF65-F5344CB8AC3E}">
        <p14:creationId xmlns:p14="http://schemas.microsoft.com/office/powerpoint/2010/main" val="1306743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36E80-8DEE-4944-B1B6-36FB71A98B66}" type="datetimeFigureOut">
              <a:rPr lang="en-US" smtClean="0"/>
              <a:t>2/22/2017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2F5D3-99CC-451A-8241-57F246C1D632}" type="slidenum">
              <a:rPr lang="en-US" smtClean="0"/>
              <a:t>‹#›</a:t>
            </a:fld>
            <a:endParaRPr lang="en-US"/>
          </a:p>
        </p:txBody>
      </p:sp>
    </p:spTree>
    <p:extLst>
      <p:ext uri="{BB962C8B-B14F-4D97-AF65-F5344CB8AC3E}">
        <p14:creationId xmlns:p14="http://schemas.microsoft.com/office/powerpoint/2010/main" val="125220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8 and 9</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2868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Daily Work. </a:t>
            </a:r>
            <a:r>
              <a:rPr lang="en-US" b="1" dirty="0" smtClean="0"/>
              <a:t>Read Chapter 8.3 </a:t>
            </a:r>
            <a:r>
              <a:rPr lang="en-US" dirty="0" smtClean="0"/>
              <a:t>Find the three most important facts in this section. Write them out and then using details, explain why they are the three most important facts from this section. You have a rubric. USE IT. </a:t>
            </a:r>
            <a:endParaRPr lang="en-US" dirty="0"/>
          </a:p>
        </p:txBody>
      </p:sp>
    </p:spTree>
    <p:extLst>
      <p:ext uri="{BB962C8B-B14F-4D97-AF65-F5344CB8AC3E}">
        <p14:creationId xmlns:p14="http://schemas.microsoft.com/office/powerpoint/2010/main" val="3562857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 time teaching activity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Read chapter 9.1 9.2 9.3 or 9.4.  5 pts.</a:t>
            </a:r>
          </a:p>
          <a:p>
            <a:r>
              <a:rPr lang="en-US" sz="2800" dirty="0" smtClean="0"/>
              <a:t>Outline the 3 to 5 most important parts of it 5pts.</a:t>
            </a:r>
          </a:p>
          <a:p>
            <a:r>
              <a:rPr lang="en-US" sz="2800" dirty="0" smtClean="0"/>
              <a:t>Create a lesson that you could teach to the class to teach them this material. Make it 10 to 30 min long. It can include reading, discussion, an activity, </a:t>
            </a:r>
            <a:r>
              <a:rPr lang="en-US" sz="2800" dirty="0" err="1" smtClean="0"/>
              <a:t>notes,partner</a:t>
            </a:r>
            <a:r>
              <a:rPr lang="en-US" sz="2800" dirty="0" smtClean="0"/>
              <a:t> work </a:t>
            </a:r>
            <a:r>
              <a:rPr lang="en-US" sz="2800" dirty="0" err="1" smtClean="0"/>
              <a:t>etc</a:t>
            </a:r>
            <a:r>
              <a:rPr lang="en-US" sz="2800" dirty="0" smtClean="0"/>
              <a:t>… 10 pts.</a:t>
            </a:r>
          </a:p>
          <a:p>
            <a:r>
              <a:rPr lang="en-US" sz="2800" dirty="0" smtClean="0"/>
              <a:t>Create an assessment that you could use to determine if the class learned the material. It will need an answer key as well. 5 pts</a:t>
            </a:r>
          </a:p>
          <a:p>
            <a:r>
              <a:rPr lang="en-US" sz="2800" dirty="0" smtClean="0"/>
              <a:t>Teach it to the class when we get there 0-25 bonus points split up evenly among your bear time and social studies class.</a:t>
            </a:r>
          </a:p>
        </p:txBody>
      </p:sp>
    </p:spTree>
    <p:extLst>
      <p:ext uri="{BB962C8B-B14F-4D97-AF65-F5344CB8AC3E}">
        <p14:creationId xmlns:p14="http://schemas.microsoft.com/office/powerpoint/2010/main" val="988638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8.1 most important things</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cabinet was established</a:t>
            </a:r>
          </a:p>
          <a:p>
            <a:r>
              <a:rPr lang="en-US" dirty="0" smtClean="0"/>
              <a:t>Financial problems including national debt</a:t>
            </a:r>
          </a:p>
          <a:p>
            <a:r>
              <a:rPr lang="en-US" dirty="0" smtClean="0"/>
              <a:t>National Bank was created</a:t>
            </a:r>
          </a:p>
          <a:p>
            <a:r>
              <a:rPr lang="en-US" dirty="0" smtClean="0">
                <a:solidFill>
                  <a:srgbClr val="FF0000"/>
                </a:solidFill>
              </a:rPr>
              <a:t>The Bill of Rights (1</a:t>
            </a:r>
            <a:r>
              <a:rPr lang="en-US" baseline="30000" dirty="0" smtClean="0">
                <a:solidFill>
                  <a:srgbClr val="FF0000"/>
                </a:solidFill>
              </a:rPr>
              <a:t>st</a:t>
            </a:r>
            <a:r>
              <a:rPr lang="en-US" dirty="0" smtClean="0">
                <a:solidFill>
                  <a:srgbClr val="FF0000"/>
                </a:solidFill>
              </a:rPr>
              <a:t> 10 amendments) were added to constitution.</a:t>
            </a:r>
          </a:p>
          <a:p>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084857"/>
            <a:ext cx="1423988" cy="1916395"/>
          </a:xfrm>
          <a:prstGeom prst="rect">
            <a:avLst/>
          </a:prstGeom>
        </p:spPr>
      </p:pic>
    </p:spTree>
    <p:extLst>
      <p:ext uri="{BB962C8B-B14F-4D97-AF65-F5344CB8AC3E}">
        <p14:creationId xmlns:p14="http://schemas.microsoft.com/office/powerpoint/2010/main" val="3171696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8.2 most important things</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Whiskey rebellion was a rebellion started over taxes on whiskey.</a:t>
            </a:r>
          </a:p>
          <a:p>
            <a:r>
              <a:rPr lang="en-US" dirty="0" smtClean="0"/>
              <a:t>The Americans fought with Native Americans in a struggle over the West.</a:t>
            </a:r>
          </a:p>
          <a:p>
            <a:r>
              <a:rPr lang="en-US" dirty="0" smtClean="0">
                <a:solidFill>
                  <a:srgbClr val="FF0000"/>
                </a:solidFill>
              </a:rPr>
              <a:t>Spain and America didn’t get along. Also Britain and France were annoying America these were problems in Europe.</a:t>
            </a:r>
          </a:p>
          <a:p>
            <a:r>
              <a:rPr lang="en-US" dirty="0" smtClean="0">
                <a:solidFill>
                  <a:srgbClr val="FF0000"/>
                </a:solidFill>
              </a:rPr>
              <a:t>Washington only served two terms.</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4876800"/>
            <a:ext cx="1228725" cy="15045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92651"/>
            <a:ext cx="914400" cy="11678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725" y="5505450"/>
            <a:ext cx="1209675" cy="1352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3276600"/>
            <a:ext cx="1952625" cy="1600200"/>
          </a:xfrm>
          <a:prstGeom prst="rect">
            <a:avLst/>
          </a:prstGeom>
        </p:spPr>
      </p:pic>
    </p:spTree>
    <p:extLst>
      <p:ext uri="{BB962C8B-B14F-4D97-AF65-F5344CB8AC3E}">
        <p14:creationId xmlns:p14="http://schemas.microsoft.com/office/powerpoint/2010/main" val="35095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childTnLst>
                                    <p:animScale>
                                      <p:cBhvr>
                                        <p:cTn id="6" dur="5000" fill="hold"/>
                                        <p:tgtEl>
                                          <p:spTgt spid="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8.3 most important things</a:t>
            </a:r>
            <a:endParaRPr lang="en-US" dirty="0"/>
          </a:p>
        </p:txBody>
      </p:sp>
      <p:sp>
        <p:nvSpPr>
          <p:cNvPr id="3" name="Content Placeholder 2"/>
          <p:cNvSpPr>
            <a:spLocks noGrp="1"/>
          </p:cNvSpPr>
          <p:nvPr>
            <p:ph idx="1"/>
          </p:nvPr>
        </p:nvSpPr>
        <p:spPr/>
        <p:txBody>
          <a:bodyPr>
            <a:normAutofit lnSpcReduction="10000"/>
          </a:bodyPr>
          <a:lstStyle/>
          <a:p>
            <a:r>
              <a:rPr lang="en-US" dirty="0" smtClean="0"/>
              <a:t>Federalists and Democratic Republicans had different views and constantly were at odds.</a:t>
            </a:r>
          </a:p>
          <a:p>
            <a:r>
              <a:rPr lang="en-US" dirty="0" smtClean="0"/>
              <a:t>Xyz affairs France was pushing us for a war and three officials knowns as x y and z were spying on us.</a:t>
            </a:r>
          </a:p>
          <a:p>
            <a:r>
              <a:rPr lang="en-US" dirty="0" smtClean="0">
                <a:solidFill>
                  <a:srgbClr val="FF0000"/>
                </a:solidFill>
              </a:rPr>
              <a:t>The Virginia and Kentucky resolutions tried to give power to the states over the federal government. </a:t>
            </a:r>
          </a:p>
          <a:p>
            <a:r>
              <a:rPr lang="en-US" dirty="0" smtClean="0">
                <a:solidFill>
                  <a:srgbClr val="FF0000"/>
                </a:solidFill>
              </a:rPr>
              <a:t>The treaty with France hurt Adams re-election</a:t>
            </a:r>
            <a:endParaRPr lang="en-US" dirty="0">
              <a:solidFill>
                <a:srgbClr val="FF0000"/>
              </a:solidFill>
            </a:endParaRPr>
          </a:p>
        </p:txBody>
      </p:sp>
    </p:spTree>
    <p:extLst>
      <p:ext uri="{BB962C8B-B14F-4D97-AF65-F5344CB8AC3E}">
        <p14:creationId xmlns:p14="http://schemas.microsoft.com/office/powerpoint/2010/main" val="4066237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 y="609600"/>
            <a:ext cx="8229600" cy="1143000"/>
          </a:xfrm>
        </p:spPr>
        <p:txBody>
          <a:bodyPr/>
          <a:lstStyle/>
          <a:p>
            <a:r>
              <a:rPr lang="en-US" dirty="0" smtClean="0"/>
              <a:t>Louisiana Purchase</a:t>
            </a:r>
            <a:endParaRPr lang="en-US" dirty="0"/>
          </a:p>
        </p:txBody>
      </p:sp>
      <p:sp>
        <p:nvSpPr>
          <p:cNvPr id="3" name="Content Placeholder 2"/>
          <p:cNvSpPr>
            <a:spLocks noGrp="1"/>
          </p:cNvSpPr>
          <p:nvPr>
            <p:ph idx="1"/>
          </p:nvPr>
        </p:nvSpPr>
        <p:spPr/>
        <p:txBody>
          <a:bodyPr/>
          <a:lstStyle/>
          <a:p>
            <a:r>
              <a:rPr lang="en-US" sz="1400" dirty="0" smtClean="0"/>
              <a:t>You may work with a partner </a:t>
            </a:r>
            <a:r>
              <a:rPr lang="en-US" dirty="0" smtClean="0"/>
              <a:t>Explain the Louisiana Purchase.</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37629474"/>
              </p:ext>
            </p:extLst>
          </p:nvPr>
        </p:nvGraphicFramePr>
        <p:xfrm>
          <a:off x="533400" y="2286000"/>
          <a:ext cx="8077200" cy="3931920"/>
        </p:xfrm>
        <a:graphic>
          <a:graphicData uri="http://schemas.openxmlformats.org/drawingml/2006/table">
            <a:tbl>
              <a:tblPr firstRow="1" bandRow="1">
                <a:tableStyleId>{5C22544A-7EE6-4342-B048-85BDC9FD1C3A}</a:tableStyleId>
              </a:tblPr>
              <a:tblGrid>
                <a:gridCol w="2019300"/>
                <a:gridCol w="2019300"/>
                <a:gridCol w="2019300"/>
                <a:gridCol w="2019300"/>
              </a:tblGrid>
              <a:tr h="0">
                <a:tc>
                  <a:txBody>
                    <a:bodyPr/>
                    <a:lstStyle/>
                    <a:p>
                      <a:r>
                        <a:rPr lang="en-US" dirty="0" smtClean="0"/>
                        <a:t>Explanation</a:t>
                      </a:r>
                      <a:endParaRPr lang="en-US" dirty="0"/>
                    </a:p>
                  </a:txBody>
                  <a:tcPr/>
                </a:tc>
                <a:tc>
                  <a:txBody>
                    <a:bodyPr/>
                    <a:lstStyle/>
                    <a:p>
                      <a:r>
                        <a:rPr lang="en-US" dirty="0" smtClean="0"/>
                        <a:t>1 point</a:t>
                      </a:r>
                      <a:endParaRPr lang="en-US" dirty="0"/>
                    </a:p>
                  </a:txBody>
                  <a:tcPr/>
                </a:tc>
                <a:tc>
                  <a:txBody>
                    <a:bodyPr/>
                    <a:lstStyle/>
                    <a:p>
                      <a:r>
                        <a:rPr lang="en-US" dirty="0" smtClean="0"/>
                        <a:t>½</a:t>
                      </a:r>
                      <a:r>
                        <a:rPr lang="en-US" baseline="0" dirty="0" smtClean="0"/>
                        <a:t> point</a:t>
                      </a:r>
                      <a:endParaRPr lang="en-US" dirty="0"/>
                    </a:p>
                  </a:txBody>
                  <a:tcPr/>
                </a:tc>
                <a:tc>
                  <a:txBody>
                    <a:bodyPr/>
                    <a:lstStyle/>
                    <a:p>
                      <a:r>
                        <a:rPr lang="en-US" dirty="0" smtClean="0"/>
                        <a:t>0 points</a:t>
                      </a:r>
                      <a:endParaRPr lang="en-US" dirty="0"/>
                    </a:p>
                  </a:txBody>
                  <a:tcPr/>
                </a:tc>
              </a:tr>
              <a:tr h="0">
                <a:tc>
                  <a:txBody>
                    <a:bodyPr/>
                    <a:lstStyle/>
                    <a:p>
                      <a:r>
                        <a:rPr lang="en-US" dirty="0" smtClean="0"/>
                        <a:t>Explain</a:t>
                      </a:r>
                      <a:r>
                        <a:rPr lang="en-US" baseline="0" dirty="0" smtClean="0"/>
                        <a:t> the events leading up to the purchase</a:t>
                      </a:r>
                      <a:endParaRPr lang="en-US" dirty="0"/>
                    </a:p>
                  </a:txBody>
                  <a:tcPr/>
                </a:tc>
                <a:tc>
                  <a:txBody>
                    <a:bodyPr/>
                    <a:lstStyle/>
                    <a:p>
                      <a:r>
                        <a:rPr lang="en-US" dirty="0" smtClean="0"/>
                        <a:t>3</a:t>
                      </a:r>
                      <a:r>
                        <a:rPr lang="en-US" baseline="0" dirty="0" smtClean="0"/>
                        <a:t> events leading up to the purchase</a:t>
                      </a:r>
                    </a:p>
                    <a:p>
                      <a:r>
                        <a:rPr lang="en-US" baseline="0" dirty="0" smtClean="0"/>
                        <a:t>(1point)</a:t>
                      </a:r>
                      <a:endParaRPr lang="en-US" dirty="0"/>
                    </a:p>
                  </a:txBody>
                  <a:tcPr/>
                </a:tc>
                <a:tc>
                  <a:txBody>
                    <a:bodyPr/>
                    <a:lstStyle/>
                    <a:p>
                      <a:r>
                        <a:rPr lang="en-US" dirty="0" smtClean="0"/>
                        <a:t>1-2 events</a:t>
                      </a:r>
                    </a:p>
                    <a:p>
                      <a:r>
                        <a:rPr lang="en-US" dirty="0" smtClean="0"/>
                        <a:t>(1/2 point)</a:t>
                      </a:r>
                      <a:endParaRPr lang="en-US" dirty="0"/>
                    </a:p>
                  </a:txBody>
                  <a:tcPr/>
                </a:tc>
                <a:tc>
                  <a:txBody>
                    <a:bodyPr/>
                    <a:lstStyle/>
                    <a:p>
                      <a:r>
                        <a:rPr lang="en-US" dirty="0" smtClean="0"/>
                        <a:t>0 events</a:t>
                      </a:r>
                    </a:p>
                    <a:p>
                      <a:r>
                        <a:rPr lang="en-US" dirty="0" smtClean="0"/>
                        <a:t>(o</a:t>
                      </a:r>
                      <a:r>
                        <a:rPr lang="en-US" baseline="0" dirty="0" smtClean="0"/>
                        <a:t> points)</a:t>
                      </a:r>
                      <a:endParaRPr lang="en-US" dirty="0"/>
                    </a:p>
                  </a:txBody>
                  <a:tcPr/>
                </a:tc>
              </a:tr>
              <a:tr h="670560">
                <a:tc>
                  <a:txBody>
                    <a:bodyPr/>
                    <a:lstStyle/>
                    <a:p>
                      <a:r>
                        <a:rPr lang="en-US" dirty="0" smtClean="0"/>
                        <a:t>Tell about how we acquired</a:t>
                      </a:r>
                      <a:r>
                        <a:rPr lang="en-US" baseline="0" dirty="0" smtClean="0"/>
                        <a:t> it.</a:t>
                      </a:r>
                      <a:endParaRPr lang="en-US" dirty="0"/>
                    </a:p>
                  </a:txBody>
                  <a:tcPr/>
                </a:tc>
                <a:tc>
                  <a:txBody>
                    <a:bodyPr/>
                    <a:lstStyle/>
                    <a:p>
                      <a:r>
                        <a:rPr lang="en-US" dirty="0" smtClean="0"/>
                        <a:t>Tell the people involved and other details like amount</a:t>
                      </a:r>
                      <a:r>
                        <a:rPr lang="en-US" baseline="0" dirty="0" smtClean="0"/>
                        <a:t> of money</a:t>
                      </a:r>
                    </a:p>
                    <a:p>
                      <a:r>
                        <a:rPr lang="en-US" baseline="0" dirty="0" smtClean="0"/>
                        <a:t>(1 point)</a:t>
                      </a:r>
                      <a:endParaRPr lang="en-US" dirty="0"/>
                    </a:p>
                  </a:txBody>
                  <a:tcPr/>
                </a:tc>
                <a:tc>
                  <a:txBody>
                    <a:bodyPr/>
                    <a:lstStyle/>
                    <a:p>
                      <a:r>
                        <a:rPr lang="en-US" dirty="0" smtClean="0"/>
                        <a:t>Tell about either the people</a:t>
                      </a:r>
                      <a:r>
                        <a:rPr lang="en-US" baseline="0" dirty="0" smtClean="0"/>
                        <a:t> involved OR the details</a:t>
                      </a:r>
                    </a:p>
                    <a:p>
                      <a:r>
                        <a:rPr lang="en-US" baseline="0" dirty="0" smtClean="0"/>
                        <a:t>(1/2 point)</a:t>
                      </a:r>
                      <a:endParaRPr lang="en-US" dirty="0"/>
                    </a:p>
                  </a:txBody>
                  <a:tcPr/>
                </a:tc>
                <a:tc>
                  <a:txBody>
                    <a:bodyPr/>
                    <a:lstStyle/>
                    <a:p>
                      <a:r>
                        <a:rPr lang="en-US" dirty="0" smtClean="0"/>
                        <a:t>Tell</a:t>
                      </a:r>
                      <a:r>
                        <a:rPr lang="en-US" baseline="0" dirty="0" smtClean="0"/>
                        <a:t> no details about how we acquired the LA Purchase.</a:t>
                      </a:r>
                    </a:p>
                    <a:p>
                      <a:r>
                        <a:rPr lang="en-US" baseline="0" dirty="0" smtClean="0"/>
                        <a:t>(o points)</a:t>
                      </a:r>
                      <a:endParaRPr lang="en-US" dirty="0"/>
                    </a:p>
                  </a:txBody>
                  <a:tcPr/>
                </a:tc>
              </a:tr>
              <a:tr h="670560">
                <a:tc>
                  <a:txBody>
                    <a:bodyPr/>
                    <a:lstStyle/>
                    <a:p>
                      <a:r>
                        <a:rPr lang="en-US" dirty="0" smtClean="0"/>
                        <a:t>How did the Louisiana Purchase affect America</a:t>
                      </a:r>
                      <a:endParaRPr lang="en-US" dirty="0"/>
                    </a:p>
                  </a:txBody>
                  <a:tcPr/>
                </a:tc>
                <a:tc>
                  <a:txBody>
                    <a:bodyPr/>
                    <a:lstStyle/>
                    <a:p>
                      <a:r>
                        <a:rPr lang="en-US" dirty="0" smtClean="0"/>
                        <a:t>Explain how</a:t>
                      </a:r>
                      <a:r>
                        <a:rPr lang="en-US" baseline="0" dirty="0" smtClean="0"/>
                        <a:t> it changed politics and our settlement</a:t>
                      </a:r>
                    </a:p>
                    <a:p>
                      <a:r>
                        <a:rPr lang="en-US" baseline="0" dirty="0" smtClean="0"/>
                        <a:t>(1 point)</a:t>
                      </a:r>
                      <a:endParaRPr lang="en-US" dirty="0"/>
                    </a:p>
                  </a:txBody>
                  <a:tcPr/>
                </a:tc>
                <a:tc>
                  <a:txBody>
                    <a:bodyPr/>
                    <a:lstStyle/>
                    <a:p>
                      <a:r>
                        <a:rPr lang="en-US" dirty="0" smtClean="0"/>
                        <a:t>Explain how it changed</a:t>
                      </a:r>
                      <a:r>
                        <a:rPr lang="en-US" baseline="0" dirty="0" smtClean="0"/>
                        <a:t> politics OR our settlement</a:t>
                      </a:r>
                    </a:p>
                    <a:p>
                      <a:r>
                        <a:rPr lang="en-US" baseline="0" dirty="0" smtClean="0"/>
                        <a:t>(1/2 point)</a:t>
                      </a:r>
                      <a:endParaRPr lang="en-US" dirty="0"/>
                    </a:p>
                  </a:txBody>
                  <a:tcPr/>
                </a:tc>
                <a:tc>
                  <a:txBody>
                    <a:bodyPr/>
                    <a:lstStyle/>
                    <a:p>
                      <a:r>
                        <a:rPr lang="en-US" dirty="0" smtClean="0"/>
                        <a:t>Provide no details about how it changed America</a:t>
                      </a:r>
                    </a:p>
                    <a:p>
                      <a:r>
                        <a:rPr lang="en-US" dirty="0" smtClean="0"/>
                        <a:t>(0 Points)</a:t>
                      </a:r>
                      <a:endParaRPr lang="en-US" dirty="0"/>
                    </a:p>
                  </a:txBody>
                  <a:tcPr/>
                </a:tc>
              </a:tr>
            </a:tbl>
          </a:graphicData>
        </a:graphic>
      </p:graphicFrame>
    </p:spTree>
    <p:extLst>
      <p:ext uri="{BB962C8B-B14F-4D97-AF65-F5344CB8AC3E}">
        <p14:creationId xmlns:p14="http://schemas.microsoft.com/office/powerpoint/2010/main" val="3581106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from last time.</a:t>
            </a:r>
            <a:endParaRPr lang="en-US" dirty="0"/>
          </a:p>
        </p:txBody>
      </p:sp>
      <p:sp>
        <p:nvSpPr>
          <p:cNvPr id="3" name="Content Placeholder 2"/>
          <p:cNvSpPr>
            <a:spLocks noGrp="1"/>
          </p:cNvSpPr>
          <p:nvPr>
            <p:ph idx="1"/>
          </p:nvPr>
        </p:nvSpPr>
        <p:spPr/>
        <p:txBody>
          <a:bodyPr/>
          <a:lstStyle/>
          <a:p>
            <a:r>
              <a:rPr lang="en-US" dirty="0" smtClean="0"/>
              <a:t>Use the rubric to grade your partners essay.</a:t>
            </a:r>
          </a:p>
          <a:p>
            <a:r>
              <a:rPr lang="en-US" dirty="0" smtClean="0"/>
              <a:t>Find one area that they can improve.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22325054"/>
              </p:ext>
            </p:extLst>
          </p:nvPr>
        </p:nvGraphicFramePr>
        <p:xfrm>
          <a:off x="533400" y="2919153"/>
          <a:ext cx="8077200" cy="3931920"/>
        </p:xfrm>
        <a:graphic>
          <a:graphicData uri="http://schemas.openxmlformats.org/drawingml/2006/table">
            <a:tbl>
              <a:tblPr firstRow="1" bandRow="1">
                <a:tableStyleId>{5C22544A-7EE6-4342-B048-85BDC9FD1C3A}</a:tableStyleId>
              </a:tblPr>
              <a:tblGrid>
                <a:gridCol w="2019300"/>
                <a:gridCol w="2019300"/>
                <a:gridCol w="2019300"/>
                <a:gridCol w="2019300"/>
              </a:tblGrid>
              <a:tr h="344495">
                <a:tc>
                  <a:txBody>
                    <a:bodyPr/>
                    <a:lstStyle/>
                    <a:p>
                      <a:r>
                        <a:rPr lang="en-US" dirty="0" smtClean="0"/>
                        <a:t>Explanation</a:t>
                      </a:r>
                      <a:endParaRPr lang="en-US" dirty="0"/>
                    </a:p>
                  </a:txBody>
                  <a:tcPr/>
                </a:tc>
                <a:tc>
                  <a:txBody>
                    <a:bodyPr/>
                    <a:lstStyle/>
                    <a:p>
                      <a:r>
                        <a:rPr lang="en-US" dirty="0" smtClean="0"/>
                        <a:t>1 point</a:t>
                      </a:r>
                      <a:endParaRPr lang="en-US" dirty="0"/>
                    </a:p>
                  </a:txBody>
                  <a:tcPr/>
                </a:tc>
                <a:tc>
                  <a:txBody>
                    <a:bodyPr/>
                    <a:lstStyle/>
                    <a:p>
                      <a:r>
                        <a:rPr lang="en-US" dirty="0" smtClean="0"/>
                        <a:t>½</a:t>
                      </a:r>
                      <a:r>
                        <a:rPr lang="en-US" baseline="0" dirty="0" smtClean="0"/>
                        <a:t> point</a:t>
                      </a:r>
                      <a:endParaRPr lang="en-US" dirty="0"/>
                    </a:p>
                  </a:txBody>
                  <a:tcPr/>
                </a:tc>
                <a:tc>
                  <a:txBody>
                    <a:bodyPr/>
                    <a:lstStyle/>
                    <a:p>
                      <a:r>
                        <a:rPr lang="en-US" dirty="0" smtClean="0"/>
                        <a:t>0 points</a:t>
                      </a:r>
                      <a:endParaRPr lang="en-US" dirty="0"/>
                    </a:p>
                  </a:txBody>
                  <a:tcPr/>
                </a:tc>
              </a:tr>
              <a:tr h="861237">
                <a:tc>
                  <a:txBody>
                    <a:bodyPr/>
                    <a:lstStyle/>
                    <a:p>
                      <a:r>
                        <a:rPr lang="en-US" dirty="0" smtClean="0"/>
                        <a:t>Explain</a:t>
                      </a:r>
                      <a:r>
                        <a:rPr lang="en-US" baseline="0" dirty="0" smtClean="0"/>
                        <a:t> the events leading up to the purchase</a:t>
                      </a:r>
                      <a:endParaRPr lang="en-US" dirty="0"/>
                    </a:p>
                  </a:txBody>
                  <a:tcPr/>
                </a:tc>
                <a:tc>
                  <a:txBody>
                    <a:bodyPr/>
                    <a:lstStyle/>
                    <a:p>
                      <a:r>
                        <a:rPr lang="en-US" dirty="0" smtClean="0"/>
                        <a:t>3</a:t>
                      </a:r>
                      <a:r>
                        <a:rPr lang="en-US" baseline="0" dirty="0" smtClean="0"/>
                        <a:t> events leading up to the purchase</a:t>
                      </a:r>
                    </a:p>
                    <a:p>
                      <a:r>
                        <a:rPr lang="en-US" baseline="0" dirty="0" smtClean="0"/>
                        <a:t>(1point)</a:t>
                      </a:r>
                      <a:endParaRPr lang="en-US" dirty="0"/>
                    </a:p>
                  </a:txBody>
                  <a:tcPr/>
                </a:tc>
                <a:tc>
                  <a:txBody>
                    <a:bodyPr/>
                    <a:lstStyle/>
                    <a:p>
                      <a:r>
                        <a:rPr lang="en-US" dirty="0" smtClean="0"/>
                        <a:t>1-2 events</a:t>
                      </a:r>
                    </a:p>
                    <a:p>
                      <a:r>
                        <a:rPr lang="en-US" dirty="0" smtClean="0"/>
                        <a:t>(1/2 point)</a:t>
                      </a:r>
                      <a:endParaRPr lang="en-US" dirty="0"/>
                    </a:p>
                  </a:txBody>
                  <a:tcPr/>
                </a:tc>
                <a:tc>
                  <a:txBody>
                    <a:bodyPr/>
                    <a:lstStyle/>
                    <a:p>
                      <a:r>
                        <a:rPr lang="en-US" dirty="0" smtClean="0"/>
                        <a:t>0 events</a:t>
                      </a:r>
                    </a:p>
                    <a:p>
                      <a:r>
                        <a:rPr lang="en-US" dirty="0" smtClean="0"/>
                        <a:t>(o</a:t>
                      </a:r>
                      <a:r>
                        <a:rPr lang="en-US" baseline="0" dirty="0" smtClean="0"/>
                        <a:t> points)</a:t>
                      </a:r>
                      <a:endParaRPr lang="en-US" dirty="0"/>
                    </a:p>
                  </a:txBody>
                  <a:tcPr/>
                </a:tc>
              </a:tr>
              <a:tr h="1377980">
                <a:tc>
                  <a:txBody>
                    <a:bodyPr/>
                    <a:lstStyle/>
                    <a:p>
                      <a:r>
                        <a:rPr lang="en-US" dirty="0" smtClean="0"/>
                        <a:t>Tell about how we acquired</a:t>
                      </a:r>
                      <a:r>
                        <a:rPr lang="en-US" baseline="0" dirty="0" smtClean="0"/>
                        <a:t> it.</a:t>
                      </a:r>
                      <a:endParaRPr lang="en-US" dirty="0"/>
                    </a:p>
                  </a:txBody>
                  <a:tcPr/>
                </a:tc>
                <a:tc>
                  <a:txBody>
                    <a:bodyPr/>
                    <a:lstStyle/>
                    <a:p>
                      <a:r>
                        <a:rPr lang="en-US" dirty="0" smtClean="0"/>
                        <a:t>Tell the people involved and other details like amount</a:t>
                      </a:r>
                      <a:r>
                        <a:rPr lang="en-US" baseline="0" dirty="0" smtClean="0"/>
                        <a:t> of money</a:t>
                      </a:r>
                    </a:p>
                    <a:p>
                      <a:r>
                        <a:rPr lang="en-US" baseline="0" dirty="0" smtClean="0"/>
                        <a:t>(1 point)</a:t>
                      </a:r>
                      <a:endParaRPr lang="en-US" dirty="0"/>
                    </a:p>
                  </a:txBody>
                  <a:tcPr/>
                </a:tc>
                <a:tc>
                  <a:txBody>
                    <a:bodyPr/>
                    <a:lstStyle/>
                    <a:p>
                      <a:r>
                        <a:rPr lang="en-US" dirty="0" smtClean="0"/>
                        <a:t>Tell about either the people</a:t>
                      </a:r>
                      <a:r>
                        <a:rPr lang="en-US" baseline="0" dirty="0" smtClean="0"/>
                        <a:t> involved OR the details</a:t>
                      </a:r>
                    </a:p>
                    <a:p>
                      <a:r>
                        <a:rPr lang="en-US" baseline="0" dirty="0" smtClean="0"/>
                        <a:t>(1/2 point)</a:t>
                      </a:r>
                      <a:endParaRPr lang="en-US" dirty="0"/>
                    </a:p>
                  </a:txBody>
                  <a:tcPr/>
                </a:tc>
                <a:tc>
                  <a:txBody>
                    <a:bodyPr/>
                    <a:lstStyle/>
                    <a:p>
                      <a:r>
                        <a:rPr lang="en-US" dirty="0" smtClean="0"/>
                        <a:t>Tell</a:t>
                      </a:r>
                      <a:r>
                        <a:rPr lang="en-US" baseline="0" dirty="0" smtClean="0"/>
                        <a:t> no details about how we acquired the LA Purchase.</a:t>
                      </a:r>
                    </a:p>
                    <a:p>
                      <a:r>
                        <a:rPr lang="en-US" baseline="0" dirty="0" smtClean="0"/>
                        <a:t>(o points)</a:t>
                      </a:r>
                      <a:endParaRPr lang="en-US" dirty="0"/>
                    </a:p>
                  </a:txBody>
                  <a:tcPr/>
                </a:tc>
              </a:tr>
              <a:tr h="1119608">
                <a:tc>
                  <a:txBody>
                    <a:bodyPr/>
                    <a:lstStyle/>
                    <a:p>
                      <a:r>
                        <a:rPr lang="en-US" dirty="0" smtClean="0"/>
                        <a:t>How did the Louisiana Purchase affect America</a:t>
                      </a:r>
                      <a:endParaRPr lang="en-US" dirty="0"/>
                    </a:p>
                  </a:txBody>
                  <a:tcPr/>
                </a:tc>
                <a:tc>
                  <a:txBody>
                    <a:bodyPr/>
                    <a:lstStyle/>
                    <a:p>
                      <a:r>
                        <a:rPr lang="en-US" dirty="0" smtClean="0"/>
                        <a:t>Explain how</a:t>
                      </a:r>
                      <a:r>
                        <a:rPr lang="en-US" baseline="0" dirty="0" smtClean="0"/>
                        <a:t> it changed politics and our settlement</a:t>
                      </a:r>
                    </a:p>
                    <a:p>
                      <a:r>
                        <a:rPr lang="en-US" baseline="0" dirty="0" smtClean="0"/>
                        <a:t>(1 point)</a:t>
                      </a:r>
                      <a:endParaRPr lang="en-US" dirty="0"/>
                    </a:p>
                  </a:txBody>
                  <a:tcPr/>
                </a:tc>
                <a:tc>
                  <a:txBody>
                    <a:bodyPr/>
                    <a:lstStyle/>
                    <a:p>
                      <a:r>
                        <a:rPr lang="en-US" dirty="0" smtClean="0"/>
                        <a:t>Explain how it changed</a:t>
                      </a:r>
                      <a:r>
                        <a:rPr lang="en-US" baseline="0" dirty="0" smtClean="0"/>
                        <a:t> politics OR our settlement</a:t>
                      </a:r>
                    </a:p>
                    <a:p>
                      <a:r>
                        <a:rPr lang="en-US" baseline="0" dirty="0" smtClean="0"/>
                        <a:t>(1/2 point)</a:t>
                      </a:r>
                      <a:endParaRPr lang="en-US" dirty="0"/>
                    </a:p>
                  </a:txBody>
                  <a:tcPr/>
                </a:tc>
                <a:tc>
                  <a:txBody>
                    <a:bodyPr/>
                    <a:lstStyle/>
                    <a:p>
                      <a:r>
                        <a:rPr lang="en-US" dirty="0" smtClean="0"/>
                        <a:t>Provide no details about how it changed America</a:t>
                      </a:r>
                    </a:p>
                    <a:p>
                      <a:r>
                        <a:rPr lang="en-US" dirty="0" smtClean="0"/>
                        <a:t>(0 Points)</a:t>
                      </a:r>
                      <a:endParaRPr lang="en-US" dirty="0"/>
                    </a:p>
                  </a:txBody>
                  <a:tcPr/>
                </a:tc>
              </a:tr>
            </a:tbl>
          </a:graphicData>
        </a:graphic>
      </p:graphicFrame>
    </p:spTree>
    <p:extLst>
      <p:ext uri="{BB962C8B-B14F-4D97-AF65-F5344CB8AC3E}">
        <p14:creationId xmlns:p14="http://schemas.microsoft.com/office/powerpoint/2010/main" val="3108311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en-US" dirty="0" smtClean="0"/>
              <a:t>Look at chapter 9.1 and evaluate Thomas Jefferson on his political agenda.</a:t>
            </a:r>
          </a:p>
          <a:p>
            <a:r>
              <a:rPr lang="en-US" dirty="0" smtClean="0"/>
              <a:t>Use grading scale like A, B, C, D, F It is possible to not get a grade for one of the elements. We will do the same bell ringer for 9.2 some are covered there. </a:t>
            </a:r>
            <a:r>
              <a:rPr lang="en-US" dirty="0" smtClean="0">
                <a:solidFill>
                  <a:srgbClr val="FF0000"/>
                </a:solidFill>
              </a:rPr>
              <a:t>Write a sentence explaining each grade!</a:t>
            </a:r>
          </a:p>
          <a:p>
            <a:pPr lvl="1"/>
            <a:r>
              <a:rPr lang="en-US" dirty="0" smtClean="0"/>
              <a:t>_____ cut debt and cut spending</a:t>
            </a:r>
          </a:p>
          <a:p>
            <a:pPr lvl="1"/>
            <a:r>
              <a:rPr lang="en-US" dirty="0" smtClean="0"/>
              <a:t>_____ reduce size of government</a:t>
            </a:r>
          </a:p>
          <a:p>
            <a:pPr lvl="1"/>
            <a:r>
              <a:rPr lang="en-US" dirty="0" smtClean="0"/>
              <a:t>_____ let people govern themselves</a:t>
            </a:r>
          </a:p>
          <a:p>
            <a:pPr lvl="1"/>
            <a:r>
              <a:rPr lang="en-US" dirty="0" smtClean="0"/>
              <a:t>_____ States rights over federal rights</a:t>
            </a:r>
          </a:p>
          <a:p>
            <a:pPr lvl="1"/>
            <a:r>
              <a:rPr lang="en-US" dirty="0" smtClean="0"/>
              <a:t>_____ expanding westward</a:t>
            </a:r>
          </a:p>
          <a:p>
            <a:pPr lvl="1"/>
            <a:r>
              <a:rPr lang="en-US" dirty="0" smtClean="0"/>
              <a:t>_____ cut the military spending.</a:t>
            </a:r>
            <a:endParaRPr lang="en-US" dirty="0"/>
          </a:p>
        </p:txBody>
      </p:sp>
    </p:spTree>
    <p:extLst>
      <p:ext uri="{BB962C8B-B14F-4D97-AF65-F5344CB8AC3E}">
        <p14:creationId xmlns:p14="http://schemas.microsoft.com/office/powerpoint/2010/main" val="3526320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 </a:t>
            </a:r>
            <a:r>
              <a:rPr lang="en-US" dirty="0" err="1" smtClean="0"/>
              <a:t>Duddridge</a:t>
            </a:r>
            <a:r>
              <a:rPr lang="en-US" dirty="0" smtClean="0"/>
              <a:t/>
            </a:r>
            <a:br>
              <a:rPr lang="en-US" dirty="0" smtClean="0"/>
            </a:br>
            <a:r>
              <a:rPr lang="en-US" sz="2200" dirty="0" smtClean="0"/>
              <a:t>Obj. Be able to describe events in the war of 1812 and how it ended. </a:t>
            </a:r>
            <a:endParaRPr lang="en-US" sz="2200" dirty="0"/>
          </a:p>
        </p:txBody>
      </p:sp>
      <p:sp>
        <p:nvSpPr>
          <p:cNvPr id="3" name="Content Placeholder 2"/>
          <p:cNvSpPr>
            <a:spLocks noGrp="1"/>
          </p:cNvSpPr>
          <p:nvPr>
            <p:ph idx="1"/>
          </p:nvPr>
        </p:nvSpPr>
        <p:spPr/>
        <p:txBody>
          <a:bodyPr/>
          <a:lstStyle/>
          <a:p>
            <a:r>
              <a:rPr lang="en-US" dirty="0" smtClean="0"/>
              <a:t>Bell ringer- lowest point of the war</a:t>
            </a:r>
          </a:p>
          <a:p>
            <a:r>
              <a:rPr lang="en-US" dirty="0" smtClean="0"/>
              <a:t>Read the section in small groups</a:t>
            </a:r>
          </a:p>
          <a:p>
            <a:r>
              <a:rPr lang="en-US" dirty="0" smtClean="0"/>
              <a:t>Write 3 important events</a:t>
            </a:r>
          </a:p>
          <a:p>
            <a:r>
              <a:rPr lang="en-US" dirty="0" smtClean="0"/>
              <a:t>Write a national anthem (5 to 10 lines of song) about events that have taken place in American history recently (9-11, </a:t>
            </a:r>
            <a:r>
              <a:rPr lang="en-US" dirty="0" err="1" smtClean="0"/>
              <a:t>obama</a:t>
            </a:r>
            <a:r>
              <a:rPr lang="en-US" dirty="0" smtClean="0"/>
              <a:t>, trump, war in </a:t>
            </a:r>
            <a:r>
              <a:rPr lang="en-US" dirty="0" err="1" smtClean="0"/>
              <a:t>iraq</a:t>
            </a:r>
            <a:r>
              <a:rPr lang="en-US" dirty="0" smtClean="0"/>
              <a:t>) DO NOT BE OFFENSIVE. Use the same tune as </a:t>
            </a:r>
            <a:r>
              <a:rPr lang="en-US" i="1" dirty="0" smtClean="0"/>
              <a:t>Star Spangled Banner</a:t>
            </a:r>
          </a:p>
        </p:txBody>
      </p:sp>
    </p:spTree>
    <p:extLst>
      <p:ext uri="{BB962C8B-B14F-4D97-AF65-F5344CB8AC3E}">
        <p14:creationId xmlns:p14="http://schemas.microsoft.com/office/powerpoint/2010/main" val="362434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D. Francis Scott Key</a:t>
            </a:r>
          </a:p>
          <a:p>
            <a:pPr marL="514350" indent="-514350">
              <a:buFont typeface="+mj-lt"/>
              <a:buAutoNum type="arabicPeriod"/>
            </a:pPr>
            <a:r>
              <a:rPr lang="en-US" dirty="0" smtClean="0"/>
              <a:t>A. James Madison</a:t>
            </a:r>
          </a:p>
          <a:p>
            <a:pPr marL="514350" indent="-514350">
              <a:buFont typeface="+mj-lt"/>
              <a:buAutoNum type="arabicPeriod"/>
            </a:pPr>
            <a:r>
              <a:rPr lang="en-US" dirty="0" smtClean="0"/>
              <a:t>B. Andy Jackson</a:t>
            </a:r>
          </a:p>
          <a:p>
            <a:pPr marL="514350" indent="-514350">
              <a:buFont typeface="+mj-lt"/>
              <a:buAutoNum type="arabicPeriod"/>
            </a:pPr>
            <a:r>
              <a:rPr lang="en-US" dirty="0" smtClean="0"/>
              <a:t>E. Treaty of Ghent, Belgium</a:t>
            </a:r>
          </a:p>
          <a:p>
            <a:pPr marL="514350" indent="-514350">
              <a:buFont typeface="+mj-lt"/>
              <a:buAutoNum type="arabicPeriod"/>
            </a:pPr>
            <a:r>
              <a:rPr lang="en-US" dirty="0" smtClean="0"/>
              <a:t>C. Battle of </a:t>
            </a:r>
            <a:r>
              <a:rPr lang="en-US" dirty="0" err="1" smtClean="0"/>
              <a:t>Nawleans</a:t>
            </a:r>
            <a:endParaRPr lang="en-US" dirty="0" smtClean="0"/>
          </a:p>
          <a:p>
            <a:pPr marL="514350" indent="-514350">
              <a:buFont typeface="+mj-lt"/>
              <a:buAutoNum type="arabicPeriod"/>
            </a:pPr>
            <a:r>
              <a:rPr lang="en-US" dirty="0" smtClean="0"/>
              <a:t>General William Hull</a:t>
            </a:r>
          </a:p>
          <a:p>
            <a:pPr marL="514350" indent="-514350">
              <a:buFont typeface="+mj-lt"/>
              <a:buAutoNum type="arabicPeriod"/>
            </a:pPr>
            <a:r>
              <a:rPr lang="en-US" dirty="0" smtClean="0"/>
              <a:t>War Hawks</a:t>
            </a:r>
          </a:p>
          <a:p>
            <a:pPr marL="514350" indent="-514350">
              <a:buFont typeface="+mj-lt"/>
              <a:buAutoNum type="arabicPeriod"/>
            </a:pPr>
            <a:r>
              <a:rPr lang="en-US" dirty="0" smtClean="0"/>
              <a:t>Native Americans</a:t>
            </a:r>
            <a:endParaRPr lang="en-US" dirty="0"/>
          </a:p>
        </p:txBody>
      </p:sp>
    </p:spTree>
    <p:extLst>
      <p:ext uri="{BB962C8B-B14F-4D97-AF65-F5344CB8AC3E}">
        <p14:creationId xmlns:p14="http://schemas.microsoft.com/office/powerpoint/2010/main" val="1529082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7466322"/>
              </p:ext>
            </p:extLst>
          </p:nvPr>
        </p:nvGraphicFramePr>
        <p:xfrm>
          <a:off x="0" y="0"/>
          <a:ext cx="91440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228600"/>
            <a:ext cx="769763" cy="369332"/>
          </a:xfrm>
          <a:prstGeom prst="rect">
            <a:avLst/>
          </a:prstGeom>
          <a:noFill/>
        </p:spPr>
        <p:txBody>
          <a:bodyPr wrap="none" rtlCol="0">
            <a:spAutoFit/>
          </a:bodyPr>
          <a:lstStyle/>
          <a:p>
            <a:r>
              <a:rPr lang="en-US" dirty="0" smtClean="0"/>
              <a:t>inputs</a:t>
            </a:r>
            <a:endParaRPr lang="en-US" dirty="0"/>
          </a:p>
        </p:txBody>
      </p:sp>
      <p:sp>
        <p:nvSpPr>
          <p:cNvPr id="7" name="TextBox 6"/>
          <p:cNvSpPr txBox="1"/>
          <p:nvPr/>
        </p:nvSpPr>
        <p:spPr>
          <a:xfrm>
            <a:off x="4114799" y="196334"/>
            <a:ext cx="897490" cy="369332"/>
          </a:xfrm>
          <a:prstGeom prst="rect">
            <a:avLst/>
          </a:prstGeom>
          <a:noFill/>
        </p:spPr>
        <p:txBody>
          <a:bodyPr wrap="none" rtlCol="0">
            <a:spAutoFit/>
          </a:bodyPr>
          <a:lstStyle/>
          <a:p>
            <a:r>
              <a:rPr lang="en-US" dirty="0" smtClean="0"/>
              <a:t>process</a:t>
            </a:r>
            <a:endParaRPr lang="en-US" dirty="0"/>
          </a:p>
        </p:txBody>
      </p:sp>
      <p:sp>
        <p:nvSpPr>
          <p:cNvPr id="8" name="TextBox 7"/>
          <p:cNvSpPr txBox="1"/>
          <p:nvPr/>
        </p:nvSpPr>
        <p:spPr>
          <a:xfrm>
            <a:off x="7642761" y="241465"/>
            <a:ext cx="1109663" cy="369332"/>
          </a:xfrm>
          <a:prstGeom prst="rect">
            <a:avLst/>
          </a:prstGeom>
          <a:noFill/>
        </p:spPr>
        <p:txBody>
          <a:bodyPr wrap="none" rtlCol="0">
            <a:spAutoFit/>
          </a:bodyPr>
          <a:lstStyle/>
          <a:p>
            <a:r>
              <a:rPr lang="en-US" dirty="0" smtClean="0"/>
              <a:t>outcomes</a:t>
            </a:r>
            <a:endParaRPr lang="en-US" dirty="0"/>
          </a:p>
        </p:txBody>
      </p:sp>
      <p:sp>
        <p:nvSpPr>
          <p:cNvPr id="9" name="TextBox 8"/>
          <p:cNvSpPr txBox="1"/>
          <p:nvPr/>
        </p:nvSpPr>
        <p:spPr>
          <a:xfrm>
            <a:off x="3383124" y="5949538"/>
            <a:ext cx="2360839" cy="369332"/>
          </a:xfrm>
          <a:prstGeom prst="rect">
            <a:avLst/>
          </a:prstGeom>
          <a:noFill/>
        </p:spPr>
        <p:txBody>
          <a:bodyPr wrap="none" rtlCol="0">
            <a:spAutoFit/>
          </a:bodyPr>
          <a:lstStyle/>
          <a:p>
            <a:r>
              <a:rPr lang="en-US" dirty="0" smtClean="0"/>
              <a:t>Zeroes Are Preventable</a:t>
            </a:r>
            <a:endParaRPr lang="en-US" dirty="0"/>
          </a:p>
        </p:txBody>
      </p:sp>
    </p:spTree>
    <p:extLst>
      <p:ext uri="{BB962C8B-B14F-4D97-AF65-F5344CB8AC3E}">
        <p14:creationId xmlns:p14="http://schemas.microsoft.com/office/powerpoint/2010/main" val="139486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of 1812</a:t>
            </a:r>
            <a:endParaRPr lang="en-US" dirty="0"/>
          </a:p>
        </p:txBody>
      </p:sp>
      <p:sp>
        <p:nvSpPr>
          <p:cNvPr id="3" name="Content Placeholder 2"/>
          <p:cNvSpPr>
            <a:spLocks noGrp="1"/>
          </p:cNvSpPr>
          <p:nvPr>
            <p:ph idx="1"/>
          </p:nvPr>
        </p:nvSpPr>
        <p:spPr/>
        <p:txBody>
          <a:bodyPr/>
          <a:lstStyle/>
          <a:p>
            <a:r>
              <a:rPr lang="en-US" dirty="0" smtClean="0"/>
              <a:t>Pick a time during the war that was the lowest point for</a:t>
            </a:r>
          </a:p>
          <a:p>
            <a:pPr lvl="1"/>
            <a:r>
              <a:rPr lang="en-US" dirty="0" smtClean="0"/>
              <a:t>America</a:t>
            </a:r>
          </a:p>
          <a:p>
            <a:pPr lvl="1"/>
            <a:r>
              <a:rPr lang="en-US" dirty="0" smtClean="0"/>
              <a:t>Britain</a:t>
            </a:r>
          </a:p>
          <a:p>
            <a:r>
              <a:rPr lang="en-US" dirty="0" smtClean="0"/>
              <a:t>Explain why it was the lowest point of the war for that side.</a:t>
            </a:r>
            <a:endParaRPr lang="en-US" dirty="0"/>
          </a:p>
        </p:txBody>
      </p:sp>
    </p:spTree>
    <p:extLst>
      <p:ext uri="{BB962C8B-B14F-4D97-AF65-F5344CB8AC3E}">
        <p14:creationId xmlns:p14="http://schemas.microsoft.com/office/powerpoint/2010/main" val="3130103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Jaron </a:t>
            </a:r>
            <a:r>
              <a:rPr lang="en-US" dirty="0" err="1" smtClean="0"/>
              <a:t>Storeeey</a:t>
            </a:r>
            <a:r>
              <a:rPr lang="en-US" dirty="0" smtClean="0"/>
              <a:t/>
            </a:r>
            <a:br>
              <a:rPr lang="en-US" dirty="0" smtClean="0"/>
            </a:br>
            <a:r>
              <a:rPr lang="en-US" sz="2700" dirty="0" smtClean="0"/>
              <a:t>Objective: Students will learn about the War of 1812.</a:t>
            </a:r>
            <a:endParaRPr lang="en-US" sz="2700" dirty="0"/>
          </a:p>
        </p:txBody>
      </p:sp>
      <p:sp>
        <p:nvSpPr>
          <p:cNvPr id="3" name="Content Placeholder 2"/>
          <p:cNvSpPr>
            <a:spLocks noGrp="1"/>
          </p:cNvSpPr>
          <p:nvPr>
            <p:ph idx="1"/>
          </p:nvPr>
        </p:nvSpPr>
        <p:spPr/>
        <p:txBody>
          <a:bodyPr/>
          <a:lstStyle/>
          <a:p>
            <a:r>
              <a:rPr lang="en-US" dirty="0" smtClean="0"/>
              <a:t>Jaron split the students into groups of two to read the section.</a:t>
            </a:r>
          </a:p>
          <a:p>
            <a:r>
              <a:rPr lang="en-US" dirty="0" smtClean="0"/>
              <a:t>20 questions about this section</a:t>
            </a:r>
          </a:p>
          <a:p>
            <a:r>
              <a:rPr lang="en-US" dirty="0" smtClean="0"/>
              <a:t>Did summarizing activity with the class.</a:t>
            </a:r>
          </a:p>
          <a:p>
            <a:r>
              <a:rPr lang="en-US" dirty="0" smtClean="0"/>
              <a:t>Great understanding of your material.</a:t>
            </a:r>
          </a:p>
          <a:p>
            <a:pPr lvl="1"/>
            <a:r>
              <a:rPr lang="en-US" dirty="0" smtClean="0"/>
              <a:t>Its hard not to get frustrated when the kids aren’t getting it. You did pretty well.</a:t>
            </a:r>
            <a:endParaRPr lang="en-US" dirty="0"/>
          </a:p>
        </p:txBody>
      </p:sp>
    </p:spTree>
    <p:extLst>
      <p:ext uri="{BB962C8B-B14F-4D97-AF65-F5344CB8AC3E}">
        <p14:creationId xmlns:p14="http://schemas.microsoft.com/office/powerpoint/2010/main" val="640284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Thigh </a:t>
            </a:r>
            <a:r>
              <a:rPr lang="en-US" dirty="0" err="1" smtClean="0"/>
              <a:t>Meas</a:t>
            </a:r>
            <a:r>
              <a:rPr lang="en-US" dirty="0" smtClean="0"/>
              <a:t>….les</a:t>
            </a:r>
            <a:endParaRPr lang="en-US" dirty="0"/>
          </a:p>
        </p:txBody>
      </p:sp>
    </p:spTree>
    <p:extLst>
      <p:ext uri="{BB962C8B-B14F-4D97-AF65-F5344CB8AC3E}">
        <p14:creationId xmlns:p14="http://schemas.microsoft.com/office/powerpoint/2010/main" val="714672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 Bailey</a:t>
            </a:r>
            <a:br>
              <a:rPr lang="en-US" dirty="0" smtClean="0"/>
            </a:br>
            <a:r>
              <a:rPr lang="en-US" dirty="0" smtClean="0"/>
              <a:t>OBJ&gt; learn about election of 1800</a:t>
            </a:r>
            <a:endParaRPr lang="en-US" dirty="0"/>
          </a:p>
        </p:txBody>
      </p:sp>
      <p:sp>
        <p:nvSpPr>
          <p:cNvPr id="3" name="Content Placeholder 2"/>
          <p:cNvSpPr>
            <a:spLocks noGrp="1"/>
          </p:cNvSpPr>
          <p:nvPr>
            <p:ph idx="1"/>
          </p:nvPr>
        </p:nvSpPr>
        <p:spPr/>
        <p:txBody>
          <a:bodyPr>
            <a:normAutofit lnSpcReduction="10000"/>
          </a:bodyPr>
          <a:lstStyle/>
          <a:p>
            <a:r>
              <a:rPr lang="en-US" dirty="0" smtClean="0"/>
              <a:t>1. Read 9.1 don’t read the last two sections. Discuss what you read.</a:t>
            </a:r>
          </a:p>
          <a:p>
            <a:pPr marL="457200" lvl="1" indent="0">
              <a:buNone/>
            </a:pPr>
            <a:r>
              <a:rPr lang="en-US" dirty="0" smtClean="0"/>
              <a:t>-good job monitoring the reading.</a:t>
            </a:r>
          </a:p>
          <a:p>
            <a:pPr marL="457200" lvl="1" indent="0">
              <a:buNone/>
            </a:pPr>
            <a:r>
              <a:rPr lang="en-US" dirty="0"/>
              <a:t>-</a:t>
            </a:r>
            <a:r>
              <a:rPr lang="en-US" dirty="0" smtClean="0"/>
              <a:t>Explained instructions clearly</a:t>
            </a:r>
          </a:p>
          <a:p>
            <a:pPr marL="457200" lvl="1" indent="0">
              <a:buNone/>
            </a:pPr>
            <a:r>
              <a:rPr lang="en-US" dirty="0" smtClean="0"/>
              <a:t>-answered questions </a:t>
            </a:r>
            <a:endParaRPr lang="en-US" dirty="0"/>
          </a:p>
          <a:p>
            <a:r>
              <a:rPr lang="en-US" dirty="0" smtClean="0"/>
              <a:t>Activity went well. Most kids knew that the plan wouldn’t work because Mr. Perkins had mentioned it earlier.</a:t>
            </a:r>
          </a:p>
          <a:p>
            <a:r>
              <a:rPr lang="en-US" dirty="0" smtClean="0"/>
              <a:t>Quiz was challenging but fair. </a:t>
            </a:r>
          </a:p>
          <a:p>
            <a:pPr marL="0" indent="0">
              <a:buNone/>
            </a:pPr>
            <a:endParaRPr lang="en-US" dirty="0" smtClean="0"/>
          </a:p>
        </p:txBody>
      </p:sp>
    </p:spTree>
    <p:extLst>
      <p:ext uri="{BB962C8B-B14F-4D97-AF65-F5344CB8AC3E}">
        <p14:creationId xmlns:p14="http://schemas.microsoft.com/office/powerpoint/2010/main" val="3148589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Mr. Davis</a:t>
            </a:r>
            <a:br>
              <a:rPr lang="en-US" dirty="0" smtClean="0"/>
            </a:br>
            <a:r>
              <a:rPr lang="en-US" sz="1800" dirty="0" smtClean="0"/>
              <a:t>Obj. learn about Louisiana Purchase events</a:t>
            </a:r>
            <a:endParaRPr lang="en-US" sz="1800" dirty="0"/>
          </a:p>
        </p:txBody>
      </p:sp>
      <p:sp>
        <p:nvSpPr>
          <p:cNvPr id="3" name="Content Placeholder 2"/>
          <p:cNvSpPr>
            <a:spLocks noGrp="1"/>
          </p:cNvSpPr>
          <p:nvPr>
            <p:ph idx="1"/>
          </p:nvPr>
        </p:nvSpPr>
        <p:spPr/>
        <p:txBody>
          <a:bodyPr>
            <a:normAutofit fontScale="85000" lnSpcReduction="10000"/>
          </a:bodyPr>
          <a:lstStyle/>
          <a:p>
            <a:r>
              <a:rPr lang="en-US" dirty="0" smtClean="0"/>
              <a:t>Popcorn read</a:t>
            </a:r>
          </a:p>
          <a:p>
            <a:r>
              <a:rPr lang="en-US" dirty="0" smtClean="0"/>
              <a:t>Notes:</a:t>
            </a:r>
          </a:p>
          <a:p>
            <a:pPr lvl="1"/>
            <a:r>
              <a:rPr lang="en-US" dirty="0" smtClean="0"/>
              <a:t>When America first wanted to buy the land the French were a threat.</a:t>
            </a:r>
          </a:p>
          <a:p>
            <a:pPr lvl="1"/>
            <a:r>
              <a:rPr lang="en-US" dirty="0" smtClean="0"/>
              <a:t>When Jefferson purchased the land he sent Lewis and Clark to find and discover trade routes.</a:t>
            </a:r>
          </a:p>
          <a:p>
            <a:pPr lvl="1"/>
            <a:r>
              <a:rPr lang="en-US" dirty="0" smtClean="0"/>
              <a:t>When Napoleon took control of Haiti he called it Santo Domingo, after the slave revolt, it was renamed Haiti.</a:t>
            </a:r>
          </a:p>
          <a:p>
            <a:pPr lvl="1"/>
            <a:r>
              <a:rPr lang="en-US" dirty="0" smtClean="0"/>
              <a:t>Burr and Hamilton were going to face each other in a dual because Burr blamed Hamilton for losing the election. </a:t>
            </a:r>
          </a:p>
          <a:p>
            <a:pPr lvl="1"/>
            <a:r>
              <a:rPr lang="en-US" dirty="0" smtClean="0"/>
              <a:t>Burr killed Hamilton in the dual and ran away.</a:t>
            </a:r>
            <a:endParaRPr lang="en-US" dirty="0"/>
          </a:p>
        </p:txBody>
      </p:sp>
    </p:spTree>
    <p:extLst>
      <p:ext uri="{BB962C8B-B14F-4D97-AF65-F5344CB8AC3E}">
        <p14:creationId xmlns:p14="http://schemas.microsoft.com/office/powerpoint/2010/main" val="1280099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 Wake</a:t>
            </a:r>
            <a:br>
              <a:rPr lang="en-US" dirty="0" smtClean="0"/>
            </a:br>
            <a:r>
              <a:rPr lang="en-US" sz="3100" dirty="0" smtClean="0"/>
              <a:t>Objective; teach students anything about Louisiana Purchase</a:t>
            </a:r>
            <a:endParaRPr lang="en-US" sz="3100" dirty="0"/>
          </a:p>
        </p:txBody>
      </p:sp>
      <p:sp>
        <p:nvSpPr>
          <p:cNvPr id="3" name="Content Placeholder 2"/>
          <p:cNvSpPr>
            <a:spLocks noGrp="1"/>
          </p:cNvSpPr>
          <p:nvPr>
            <p:ph idx="1"/>
          </p:nvPr>
        </p:nvSpPr>
        <p:spPr/>
        <p:txBody>
          <a:bodyPr>
            <a:normAutofit fontScale="92500"/>
          </a:bodyPr>
          <a:lstStyle/>
          <a:p>
            <a:r>
              <a:rPr lang="en-US" dirty="0" smtClean="0"/>
              <a:t>1. split into 8 teams. Each team will read the heading and then summarize their heading and share their summaries.</a:t>
            </a:r>
          </a:p>
          <a:p>
            <a:pPr lvl="1"/>
            <a:r>
              <a:rPr lang="en-US" dirty="0" smtClean="0"/>
              <a:t>Good activity.</a:t>
            </a:r>
          </a:p>
          <a:p>
            <a:pPr lvl="1"/>
            <a:r>
              <a:rPr lang="en-US" dirty="0" smtClean="0"/>
              <a:t>Split teams fairly</a:t>
            </a:r>
          </a:p>
          <a:p>
            <a:r>
              <a:rPr lang="en-US" dirty="0" smtClean="0"/>
              <a:t>2. Afterwards, we will try to determine the main idea of the sections and the whole group.</a:t>
            </a:r>
          </a:p>
          <a:p>
            <a:r>
              <a:rPr lang="en-US" dirty="0" smtClean="0"/>
              <a:t>What is the main idea of the whole section (small group discussion)</a:t>
            </a:r>
            <a:endParaRPr lang="en-US" dirty="0"/>
          </a:p>
        </p:txBody>
      </p:sp>
    </p:spTree>
    <p:extLst>
      <p:ext uri="{BB962C8B-B14F-4D97-AF65-F5344CB8AC3E}">
        <p14:creationId xmlns:p14="http://schemas.microsoft.com/office/powerpoint/2010/main" val="3210261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8021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 Jones</a:t>
            </a:r>
            <a:br>
              <a:rPr lang="en-US" dirty="0" smtClean="0"/>
            </a:br>
            <a:r>
              <a:rPr lang="en-US" dirty="0" smtClean="0"/>
              <a:t>obj. </a:t>
            </a:r>
            <a:r>
              <a:rPr lang="en-US" sz="2200" dirty="0" smtClean="0"/>
              <a:t>learn the main parts of the Louisiana Purchase.</a:t>
            </a:r>
            <a:endParaRPr lang="en-US" sz="2200" dirty="0"/>
          </a:p>
        </p:txBody>
      </p:sp>
      <p:sp>
        <p:nvSpPr>
          <p:cNvPr id="3" name="Content Placeholder 2"/>
          <p:cNvSpPr>
            <a:spLocks noGrp="1"/>
          </p:cNvSpPr>
          <p:nvPr>
            <p:ph idx="1"/>
          </p:nvPr>
        </p:nvSpPr>
        <p:spPr>
          <a:xfrm>
            <a:off x="457200" y="1600200"/>
            <a:ext cx="8229600" cy="4876800"/>
          </a:xfrm>
        </p:spPr>
        <p:txBody>
          <a:bodyPr/>
          <a:lstStyle/>
          <a:p>
            <a:r>
              <a:rPr lang="en-US" dirty="0" smtClean="0"/>
              <a:t>Read each section and discuss each section after reading it.</a:t>
            </a:r>
          </a:p>
          <a:p>
            <a:pPr lvl="1"/>
            <a:r>
              <a:rPr lang="en-US" dirty="0" smtClean="0"/>
              <a:t>Good questions about each section </a:t>
            </a:r>
          </a:p>
          <a:p>
            <a:pPr lvl="1"/>
            <a:r>
              <a:rPr lang="en-US" dirty="0" smtClean="0"/>
              <a:t>Pick up with Lewis and Clark</a:t>
            </a:r>
          </a:p>
          <a:p>
            <a:pPr lvl="1"/>
            <a:r>
              <a:rPr lang="en-US" dirty="0" smtClean="0"/>
              <a:t>Read the section and spoke about each section</a:t>
            </a:r>
            <a:endParaRPr lang="en-US" dirty="0"/>
          </a:p>
        </p:txBody>
      </p:sp>
    </p:spTree>
    <p:extLst>
      <p:ext uri="{BB962C8B-B14F-4D97-AF65-F5344CB8AC3E}">
        <p14:creationId xmlns:p14="http://schemas.microsoft.com/office/powerpoint/2010/main" val="1765645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 Callaway</a:t>
            </a:r>
            <a:br>
              <a:rPr lang="en-US" dirty="0" smtClean="0"/>
            </a:br>
            <a:r>
              <a:rPr lang="en-US" sz="3100" dirty="0" smtClean="0"/>
              <a:t>objective: learn main components of war on Britain and Embargo Act</a:t>
            </a:r>
            <a:endParaRPr lang="en-US" sz="3100" dirty="0"/>
          </a:p>
        </p:txBody>
      </p:sp>
      <p:sp>
        <p:nvSpPr>
          <p:cNvPr id="3" name="Content Placeholder 2"/>
          <p:cNvSpPr>
            <a:spLocks noGrp="1"/>
          </p:cNvSpPr>
          <p:nvPr>
            <p:ph idx="1"/>
          </p:nvPr>
        </p:nvSpPr>
        <p:spPr/>
        <p:txBody>
          <a:bodyPr/>
          <a:lstStyle/>
          <a:p>
            <a:r>
              <a:rPr lang="en-US" dirty="0" smtClean="0"/>
              <a:t>Pick groups using names</a:t>
            </a:r>
          </a:p>
          <a:p>
            <a:r>
              <a:rPr lang="en-US" dirty="0" smtClean="0"/>
              <a:t>Read chapter 9.3 in small groups</a:t>
            </a:r>
          </a:p>
          <a:p>
            <a:r>
              <a:rPr lang="en-US" dirty="0" smtClean="0"/>
              <a:t>Answer questions about the section while playing a game</a:t>
            </a:r>
          </a:p>
          <a:p>
            <a:endParaRPr lang="en-US" dirty="0"/>
          </a:p>
        </p:txBody>
      </p:sp>
    </p:spTree>
    <p:extLst>
      <p:ext uri="{BB962C8B-B14F-4D97-AF65-F5344CB8AC3E}">
        <p14:creationId xmlns:p14="http://schemas.microsoft.com/office/powerpoint/2010/main" val="4073281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00600"/>
          </a:xfrm>
        </p:spPr>
        <p:txBody>
          <a:bodyPr>
            <a:normAutofit fontScale="62500" lnSpcReduction="20000"/>
          </a:bodyPr>
          <a:lstStyle/>
          <a:p>
            <a:r>
              <a:rPr lang="en-US" dirty="0" smtClean="0"/>
              <a:t>Western territory</a:t>
            </a:r>
          </a:p>
          <a:p>
            <a:pPr lvl="1"/>
            <a:r>
              <a:rPr lang="en-US" dirty="0" smtClean="0"/>
              <a:t>Kassidy and Heidi   (good)</a:t>
            </a:r>
          </a:p>
          <a:p>
            <a:r>
              <a:rPr lang="en-US" dirty="0" smtClean="0"/>
              <a:t>French threat</a:t>
            </a:r>
          </a:p>
          <a:p>
            <a:pPr lvl="1"/>
            <a:r>
              <a:rPr lang="en-US" dirty="0" smtClean="0"/>
              <a:t>Jakobee and Dclan    (didn’t get it)</a:t>
            </a:r>
          </a:p>
          <a:p>
            <a:r>
              <a:rPr lang="en-US" dirty="0" smtClean="0"/>
              <a:t>Revolt in Santo Domingo</a:t>
            </a:r>
          </a:p>
          <a:p>
            <a:pPr lvl="1"/>
            <a:r>
              <a:rPr lang="en-US" dirty="0" smtClean="0"/>
              <a:t>Chris and Justin    (good)</a:t>
            </a:r>
          </a:p>
          <a:p>
            <a:r>
              <a:rPr lang="en-US" dirty="0" smtClean="0"/>
              <a:t>Nation Expands</a:t>
            </a:r>
          </a:p>
          <a:p>
            <a:pPr lvl="1"/>
            <a:r>
              <a:rPr lang="en-US" dirty="0" smtClean="0"/>
              <a:t>Claryse and Erica Leanne and McKenzie    (good)</a:t>
            </a:r>
          </a:p>
          <a:p>
            <a:r>
              <a:rPr lang="en-US" dirty="0" smtClean="0"/>
              <a:t>Lewis and Clark</a:t>
            </a:r>
          </a:p>
          <a:p>
            <a:pPr lvl="1"/>
            <a:r>
              <a:rPr lang="en-US" dirty="0" smtClean="0"/>
              <a:t>Dakota, Devan, Sarah, Kaitlyn  (g00d)</a:t>
            </a:r>
          </a:p>
          <a:p>
            <a:r>
              <a:rPr lang="en-US" dirty="0" smtClean="0"/>
              <a:t>Pike’s expedition</a:t>
            </a:r>
          </a:p>
          <a:p>
            <a:pPr lvl="1"/>
            <a:r>
              <a:rPr lang="en-US" dirty="0" smtClean="0"/>
              <a:t>Imilie, Chyann, Jenna, Conner (good)</a:t>
            </a:r>
          </a:p>
          <a:p>
            <a:r>
              <a:rPr lang="en-US" dirty="0" smtClean="0"/>
              <a:t>Federalist plan to secede</a:t>
            </a:r>
          </a:p>
          <a:p>
            <a:pPr lvl="1"/>
            <a:r>
              <a:rPr lang="en-US" dirty="0" smtClean="0"/>
              <a:t>Cole, Noah (good)</a:t>
            </a:r>
          </a:p>
          <a:p>
            <a:r>
              <a:rPr lang="en-US" dirty="0" smtClean="0"/>
              <a:t>Burr and Hamilton</a:t>
            </a:r>
          </a:p>
          <a:p>
            <a:pPr lvl="1"/>
            <a:r>
              <a:rPr lang="en-US" dirty="0" smtClean="0"/>
              <a:t>Will Shyanne (good)</a:t>
            </a:r>
            <a:endParaRPr lang="en-US" dirty="0"/>
          </a:p>
        </p:txBody>
      </p:sp>
    </p:spTree>
    <p:extLst>
      <p:ext uri="{BB962C8B-B14F-4D97-AF65-F5344CB8AC3E}">
        <p14:creationId xmlns:p14="http://schemas.microsoft.com/office/powerpoint/2010/main" val="1835000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robartflipflops.com/wp-content/uploads/2015/06/Flying-Pigs-copy-495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47800"/>
            <a:ext cx="4803647" cy="3881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reerecipenetwork.com/wp-content/uploads/2012/12/spicychick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648" y="685800"/>
            <a:ext cx="3921252"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76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Mrs. </a:t>
            </a:r>
            <a:r>
              <a:rPr lang="en-US" dirty="0" err="1" smtClean="0"/>
              <a:t>Scarbrough</a:t>
            </a:r>
            <a:r>
              <a:rPr lang="en-US" dirty="0" smtClean="0"/>
              <a:t/>
            </a:r>
            <a:br>
              <a:rPr lang="en-US" dirty="0" smtClean="0"/>
            </a:br>
            <a:r>
              <a:rPr lang="en-US" sz="3100" dirty="0" smtClean="0"/>
              <a:t>Objective: know information about Louisiana Purchase</a:t>
            </a:r>
            <a:endParaRPr lang="en-US" sz="3100"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smtClean="0"/>
              <a:t>Read 9.2 silently</a:t>
            </a:r>
          </a:p>
          <a:p>
            <a:pPr lvl="1"/>
            <a:r>
              <a:rPr lang="en-US" dirty="0" smtClean="0"/>
              <a:t>Group 1.</a:t>
            </a:r>
          </a:p>
          <a:p>
            <a:pPr lvl="2"/>
            <a:r>
              <a:rPr lang="en-US" dirty="0" smtClean="0"/>
              <a:t>Brenan, </a:t>
            </a:r>
            <a:r>
              <a:rPr lang="en-US" dirty="0" err="1" smtClean="0"/>
              <a:t>kole</a:t>
            </a:r>
            <a:r>
              <a:rPr lang="en-US" dirty="0" smtClean="0"/>
              <a:t>, </a:t>
            </a:r>
            <a:r>
              <a:rPr lang="en-US" dirty="0" err="1" smtClean="0"/>
              <a:t>david</a:t>
            </a:r>
            <a:r>
              <a:rPr lang="en-US" dirty="0" smtClean="0"/>
              <a:t>, </a:t>
            </a:r>
            <a:r>
              <a:rPr lang="en-US" dirty="0" err="1" smtClean="0"/>
              <a:t>cadee</a:t>
            </a:r>
            <a:r>
              <a:rPr lang="en-US" dirty="0" smtClean="0"/>
              <a:t>, riley, </a:t>
            </a:r>
            <a:r>
              <a:rPr lang="en-US" dirty="0" err="1" smtClean="0"/>
              <a:t>rosie</a:t>
            </a:r>
            <a:r>
              <a:rPr lang="en-US" dirty="0" smtClean="0"/>
              <a:t>, </a:t>
            </a:r>
            <a:r>
              <a:rPr lang="en-US" dirty="0" err="1" smtClean="0"/>
              <a:t>devin</a:t>
            </a:r>
            <a:r>
              <a:rPr lang="en-US" dirty="0" smtClean="0"/>
              <a:t> </a:t>
            </a:r>
          </a:p>
          <a:p>
            <a:pPr lvl="2"/>
            <a:r>
              <a:rPr lang="en-US" dirty="0" smtClean="0"/>
              <a:t>Buying Louisiana territory</a:t>
            </a:r>
          </a:p>
          <a:p>
            <a:pPr lvl="1"/>
            <a:r>
              <a:rPr lang="en-US" dirty="0" smtClean="0"/>
              <a:t>Group 2. </a:t>
            </a:r>
            <a:endParaRPr lang="en-US" dirty="0"/>
          </a:p>
          <a:p>
            <a:pPr lvl="2"/>
            <a:r>
              <a:rPr lang="en-US" dirty="0" smtClean="0"/>
              <a:t>Brody, </a:t>
            </a:r>
            <a:r>
              <a:rPr lang="en-US" dirty="0" err="1" smtClean="0"/>
              <a:t>emily</a:t>
            </a:r>
            <a:r>
              <a:rPr lang="en-US" dirty="0" smtClean="0"/>
              <a:t>, </a:t>
            </a:r>
            <a:r>
              <a:rPr lang="en-US" dirty="0" err="1" smtClean="0"/>
              <a:t>leonard</a:t>
            </a:r>
            <a:r>
              <a:rPr lang="en-US" dirty="0" smtClean="0"/>
              <a:t>, </a:t>
            </a:r>
            <a:r>
              <a:rPr lang="en-US" dirty="0" err="1" smtClean="0"/>
              <a:t>trevor</a:t>
            </a:r>
            <a:r>
              <a:rPr lang="en-US" dirty="0" smtClean="0"/>
              <a:t>, </a:t>
            </a:r>
            <a:r>
              <a:rPr lang="en-US" dirty="0" err="1" smtClean="0"/>
              <a:t>erika</a:t>
            </a:r>
            <a:r>
              <a:rPr lang="en-US" dirty="0" smtClean="0"/>
              <a:t>, </a:t>
            </a:r>
            <a:r>
              <a:rPr lang="en-US" dirty="0" err="1" smtClean="0"/>
              <a:t>alexa</a:t>
            </a:r>
            <a:r>
              <a:rPr lang="en-US" dirty="0" smtClean="0"/>
              <a:t>, </a:t>
            </a:r>
            <a:r>
              <a:rPr lang="en-US" dirty="0" err="1" smtClean="0"/>
              <a:t>katelyn</a:t>
            </a:r>
            <a:endParaRPr lang="en-US" dirty="0"/>
          </a:p>
          <a:p>
            <a:pPr lvl="2"/>
            <a:r>
              <a:rPr lang="en-US" dirty="0" smtClean="0"/>
              <a:t>Lewis and Clark</a:t>
            </a:r>
          </a:p>
          <a:p>
            <a:pPr lvl="1"/>
            <a:r>
              <a:rPr lang="en-US" dirty="0" smtClean="0"/>
              <a:t>Group 3.</a:t>
            </a:r>
          </a:p>
          <a:p>
            <a:pPr lvl="2"/>
            <a:r>
              <a:rPr lang="en-US" dirty="0" smtClean="0"/>
              <a:t>Nathan, </a:t>
            </a:r>
            <a:r>
              <a:rPr lang="en-US" dirty="0" err="1" smtClean="0"/>
              <a:t>wyatt</a:t>
            </a:r>
            <a:r>
              <a:rPr lang="en-US" dirty="0" smtClean="0"/>
              <a:t>, </a:t>
            </a:r>
            <a:r>
              <a:rPr lang="en-US" dirty="0" err="1" smtClean="0"/>
              <a:t>ethan</a:t>
            </a:r>
            <a:r>
              <a:rPr lang="en-US" dirty="0" smtClean="0"/>
              <a:t>, </a:t>
            </a:r>
            <a:r>
              <a:rPr lang="en-US" dirty="0" err="1" smtClean="0"/>
              <a:t>jaron</a:t>
            </a:r>
            <a:r>
              <a:rPr lang="en-US" dirty="0" smtClean="0"/>
              <a:t>, </a:t>
            </a:r>
            <a:r>
              <a:rPr lang="en-US" dirty="0" err="1" smtClean="0"/>
              <a:t>adalia</a:t>
            </a:r>
            <a:r>
              <a:rPr lang="en-US" dirty="0" smtClean="0"/>
              <a:t>, </a:t>
            </a:r>
            <a:r>
              <a:rPr lang="en-US" dirty="0" err="1" smtClean="0"/>
              <a:t>kaitlynn</a:t>
            </a:r>
            <a:r>
              <a:rPr lang="en-US" dirty="0" smtClean="0"/>
              <a:t>, </a:t>
            </a:r>
          </a:p>
          <a:p>
            <a:pPr lvl="2"/>
            <a:r>
              <a:rPr lang="en-US" dirty="0" smtClean="0"/>
              <a:t>Burr and Hamilton</a:t>
            </a:r>
          </a:p>
          <a:p>
            <a:r>
              <a:rPr lang="en-US" dirty="0" smtClean="0"/>
              <a:t>Make a short skit to perform about the section she assigns</a:t>
            </a:r>
          </a:p>
          <a:p>
            <a:pPr lvl="1"/>
            <a:r>
              <a:rPr lang="en-US" dirty="0" smtClean="0"/>
              <a:t>Must include the important people and events</a:t>
            </a:r>
          </a:p>
          <a:p>
            <a:pPr lvl="1"/>
            <a:r>
              <a:rPr lang="en-US" dirty="0" smtClean="0"/>
              <a:t>Must be accurate</a:t>
            </a:r>
          </a:p>
          <a:p>
            <a:pPr lvl="1"/>
            <a:r>
              <a:rPr lang="en-US" dirty="0" smtClean="0"/>
              <a:t>Must use all group members in some way</a:t>
            </a:r>
          </a:p>
          <a:p>
            <a:endParaRPr lang="en-US" dirty="0" smtClean="0"/>
          </a:p>
        </p:txBody>
      </p:sp>
    </p:spTree>
    <p:extLst>
      <p:ext uri="{BB962C8B-B14F-4D97-AF65-F5344CB8AC3E}">
        <p14:creationId xmlns:p14="http://schemas.microsoft.com/office/powerpoint/2010/main" val="3907471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 </a:t>
            </a:r>
            <a:r>
              <a:rPr lang="en-US" dirty="0" err="1" smtClean="0"/>
              <a:t>Sigears</a:t>
            </a:r>
            <a:r>
              <a:rPr lang="en-US" dirty="0" smtClean="0"/>
              <a:t/>
            </a:r>
            <a:br>
              <a:rPr lang="en-US" dirty="0" smtClean="0"/>
            </a:br>
            <a:r>
              <a:rPr lang="en-US" sz="2000" dirty="0" smtClean="0"/>
              <a:t>Objective: Learn about Louisiana Purchase and Lewis and Clark expedition</a:t>
            </a:r>
            <a:endParaRPr lang="en-US" sz="2000" dirty="0"/>
          </a:p>
        </p:txBody>
      </p:sp>
      <p:sp>
        <p:nvSpPr>
          <p:cNvPr id="3" name="Content Placeholder 2"/>
          <p:cNvSpPr>
            <a:spLocks noGrp="1"/>
          </p:cNvSpPr>
          <p:nvPr>
            <p:ph idx="1"/>
          </p:nvPr>
        </p:nvSpPr>
        <p:spPr/>
        <p:txBody>
          <a:bodyPr>
            <a:normAutofit lnSpcReduction="10000"/>
          </a:bodyPr>
          <a:lstStyle/>
          <a:p>
            <a:r>
              <a:rPr lang="en-US" dirty="0" smtClean="0"/>
              <a:t>Listen to teacher read section 9.2</a:t>
            </a:r>
          </a:p>
          <a:p>
            <a:pPr lvl="1"/>
            <a:r>
              <a:rPr lang="en-US" dirty="0" smtClean="0"/>
              <a:t>Excellent explanation of material especially material not in the book. Good research </a:t>
            </a:r>
            <a:r>
              <a:rPr lang="en-US" dirty="0" err="1" smtClean="0"/>
              <a:t>Autum</a:t>
            </a:r>
            <a:r>
              <a:rPr lang="en-US" dirty="0" smtClean="0"/>
              <a:t>!</a:t>
            </a:r>
          </a:p>
          <a:p>
            <a:pPr lvl="1"/>
            <a:r>
              <a:rPr lang="en-US" dirty="0" smtClean="0"/>
              <a:t>Good question and </a:t>
            </a:r>
            <a:r>
              <a:rPr lang="en-US" dirty="0" err="1" smtClean="0"/>
              <a:t>aswers</a:t>
            </a:r>
            <a:r>
              <a:rPr lang="en-US" dirty="0" smtClean="0"/>
              <a:t>.</a:t>
            </a:r>
          </a:p>
          <a:p>
            <a:pPr lvl="1"/>
            <a:r>
              <a:rPr lang="en-US" dirty="0" smtClean="0"/>
              <a:t>5 Tricky questions:</a:t>
            </a:r>
          </a:p>
          <a:p>
            <a:pPr lvl="2"/>
            <a:r>
              <a:rPr lang="en-US" dirty="0" smtClean="0"/>
              <a:t>What were Lewis and Clark’s last names?</a:t>
            </a:r>
          </a:p>
          <a:p>
            <a:pPr lvl="2"/>
            <a:r>
              <a:rPr lang="en-US" dirty="0" smtClean="0"/>
              <a:t>When did Lewis and Clark explore the Mississippi river?</a:t>
            </a:r>
          </a:p>
          <a:p>
            <a:pPr lvl="2"/>
            <a:r>
              <a:rPr lang="en-US" dirty="0" smtClean="0"/>
              <a:t>How much taller is Grand Peak than Pikes Peak?</a:t>
            </a:r>
          </a:p>
          <a:p>
            <a:pPr lvl="2"/>
            <a:r>
              <a:rPr lang="en-US" dirty="0" smtClean="0"/>
              <a:t>Why did Alexander Hamilton kill Aaron Burr?</a:t>
            </a:r>
          </a:p>
          <a:p>
            <a:pPr lvl="2"/>
            <a:r>
              <a:rPr lang="en-US" dirty="0" smtClean="0"/>
              <a:t>Napoleon bought Louisiana for how much?</a:t>
            </a:r>
            <a:endParaRPr lang="en-US" dirty="0"/>
          </a:p>
        </p:txBody>
      </p:sp>
    </p:spTree>
    <p:extLst>
      <p:ext uri="{BB962C8B-B14F-4D97-AF65-F5344CB8AC3E}">
        <p14:creationId xmlns:p14="http://schemas.microsoft.com/office/powerpoint/2010/main" val="23649307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Which country was a threat to America before purchasing this land?</a:t>
            </a:r>
          </a:p>
          <a:p>
            <a:pPr marL="400050" lvl="1" indent="0">
              <a:buNone/>
            </a:pPr>
            <a:r>
              <a:rPr lang="en-US" dirty="0" smtClean="0"/>
              <a:t>  Russia, </a:t>
            </a:r>
            <a:r>
              <a:rPr lang="en-US" dirty="0" smtClean="0">
                <a:solidFill>
                  <a:srgbClr val="FF0000"/>
                </a:solidFill>
              </a:rPr>
              <a:t>France</a:t>
            </a:r>
            <a:r>
              <a:rPr lang="en-US" dirty="0" smtClean="0"/>
              <a:t>, Germany, Iraq</a:t>
            </a:r>
          </a:p>
          <a:p>
            <a:pPr marL="0" indent="0">
              <a:buNone/>
            </a:pPr>
            <a:r>
              <a:rPr lang="en-US" dirty="0" smtClean="0"/>
              <a:t>2. Who did Jefferson send to discover the new land?</a:t>
            </a:r>
          </a:p>
          <a:p>
            <a:pPr marL="0" indent="0">
              <a:buNone/>
            </a:pPr>
            <a:r>
              <a:rPr lang="en-US" dirty="0"/>
              <a:t>	</a:t>
            </a:r>
            <a:r>
              <a:rPr lang="en-US" dirty="0" smtClean="0"/>
              <a:t>Ben Franklin, Alexander Hamilton, George 	Washington </a:t>
            </a:r>
            <a:r>
              <a:rPr lang="en-US" dirty="0" smtClean="0">
                <a:solidFill>
                  <a:srgbClr val="FF0000"/>
                </a:solidFill>
              </a:rPr>
              <a:t>Lewis and Clark</a:t>
            </a:r>
          </a:p>
          <a:p>
            <a:pPr marL="0" indent="0">
              <a:buNone/>
            </a:pPr>
            <a:r>
              <a:rPr lang="en-US" dirty="0" smtClean="0"/>
              <a:t>3. Pikes peak is located in which state?</a:t>
            </a:r>
          </a:p>
          <a:p>
            <a:pPr marL="0" indent="0">
              <a:buNone/>
            </a:pPr>
            <a:r>
              <a:rPr lang="en-US" dirty="0"/>
              <a:t>	</a:t>
            </a:r>
            <a:r>
              <a:rPr lang="en-US" dirty="0" smtClean="0"/>
              <a:t>Missouri, Texas, </a:t>
            </a:r>
            <a:r>
              <a:rPr lang="en-US" dirty="0" smtClean="0">
                <a:solidFill>
                  <a:srgbClr val="FF0000"/>
                </a:solidFill>
              </a:rPr>
              <a:t>Colorado</a:t>
            </a:r>
            <a:r>
              <a:rPr lang="en-US" dirty="0" smtClean="0"/>
              <a:t>, New Mexico</a:t>
            </a:r>
          </a:p>
          <a:p>
            <a:pPr marL="0" indent="0">
              <a:buNone/>
            </a:pPr>
            <a:r>
              <a:rPr lang="en-US" dirty="0" smtClean="0"/>
              <a:t>4. Who died when Burr and Hamilton dueled?</a:t>
            </a:r>
          </a:p>
          <a:p>
            <a:pPr marL="0" indent="0">
              <a:buNone/>
            </a:pPr>
            <a:r>
              <a:rPr lang="en-US" dirty="0"/>
              <a:t>	</a:t>
            </a:r>
            <a:r>
              <a:rPr lang="en-US" dirty="0" smtClean="0">
                <a:solidFill>
                  <a:srgbClr val="FF0000"/>
                </a:solidFill>
              </a:rPr>
              <a:t>Hamilton</a:t>
            </a:r>
            <a:r>
              <a:rPr lang="en-US" dirty="0" smtClean="0"/>
              <a:t>, Franklin, Burr, Lewis and Clark</a:t>
            </a:r>
          </a:p>
          <a:p>
            <a:pPr marL="0" indent="0">
              <a:buNone/>
            </a:pPr>
            <a:r>
              <a:rPr lang="en-US" dirty="0" smtClean="0"/>
              <a:t>5. Santo Domingo was renamed?</a:t>
            </a:r>
          </a:p>
          <a:p>
            <a:pPr marL="0" indent="0">
              <a:buNone/>
            </a:pPr>
            <a:r>
              <a:rPr lang="en-US" dirty="0"/>
              <a:t>	</a:t>
            </a:r>
            <a:r>
              <a:rPr lang="en-US" dirty="0" smtClean="0"/>
              <a:t>Jamaica, America, </a:t>
            </a:r>
            <a:r>
              <a:rPr lang="en-US" dirty="0" smtClean="0">
                <a:solidFill>
                  <a:srgbClr val="FF0000"/>
                </a:solidFill>
              </a:rPr>
              <a:t>Haiti</a:t>
            </a:r>
            <a:r>
              <a:rPr lang="en-US" dirty="0" smtClean="0"/>
              <a:t>, Afghanistan</a:t>
            </a:r>
          </a:p>
          <a:p>
            <a:pPr marL="514350" indent="-514350">
              <a:buFont typeface="+mj-lt"/>
              <a:buAutoNum type="arabicPeriod"/>
            </a:pPr>
            <a:endParaRPr lang="en-US" dirty="0"/>
          </a:p>
        </p:txBody>
      </p:sp>
    </p:spTree>
    <p:extLst>
      <p:ext uri="{BB962C8B-B14F-4D97-AF65-F5344CB8AC3E}">
        <p14:creationId xmlns:p14="http://schemas.microsoft.com/office/powerpoint/2010/main" val="246212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9</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3. customs duties</a:t>
            </a:r>
          </a:p>
          <a:p>
            <a:r>
              <a:rPr lang="en-US" dirty="0" smtClean="0"/>
              <a:t>4. Impressment</a:t>
            </a:r>
          </a:p>
          <a:p>
            <a:r>
              <a:rPr lang="en-US" dirty="0" smtClean="0"/>
              <a:t>5. frigate</a:t>
            </a:r>
          </a:p>
          <a:p>
            <a:r>
              <a:rPr lang="en-US" dirty="0" smtClean="0"/>
              <a:t>7. laissez-faire</a:t>
            </a:r>
          </a:p>
          <a:p>
            <a:r>
              <a:rPr lang="en-US" dirty="0" smtClean="0"/>
              <a:t>8. embargo</a:t>
            </a:r>
          </a:p>
          <a:p>
            <a:r>
              <a:rPr lang="en-US" dirty="0" smtClean="0"/>
              <a:t>9. privateer</a:t>
            </a:r>
          </a:p>
          <a:p>
            <a:r>
              <a:rPr lang="en-US" dirty="0" smtClean="0"/>
              <a:t>11. secede</a:t>
            </a:r>
          </a:p>
          <a:p>
            <a:endParaRPr lang="en-US" dirty="0"/>
          </a:p>
        </p:txBody>
      </p:sp>
      <p:sp>
        <p:nvSpPr>
          <p:cNvPr id="4" name="Content Placeholder 3"/>
          <p:cNvSpPr>
            <a:spLocks noGrp="1"/>
          </p:cNvSpPr>
          <p:nvPr>
            <p:ph sz="half" idx="2"/>
          </p:nvPr>
        </p:nvSpPr>
        <p:spPr>
          <a:xfrm>
            <a:off x="4648200" y="1600200"/>
            <a:ext cx="4038600" cy="4800600"/>
          </a:xfrm>
        </p:spPr>
        <p:txBody>
          <a:bodyPr>
            <a:normAutofit fontScale="92500" lnSpcReduction="10000"/>
          </a:bodyPr>
          <a:lstStyle/>
          <a:p>
            <a:r>
              <a:rPr lang="en-US" dirty="0" smtClean="0"/>
              <a:t>1. judicial review</a:t>
            </a:r>
          </a:p>
          <a:p>
            <a:r>
              <a:rPr lang="en-US" dirty="0" smtClean="0"/>
              <a:t>2. neutral rights</a:t>
            </a:r>
          </a:p>
          <a:p>
            <a:r>
              <a:rPr lang="en-US" dirty="0" smtClean="0"/>
              <a:t>6. nationalism</a:t>
            </a:r>
          </a:p>
          <a:p>
            <a:r>
              <a:rPr lang="en-US" dirty="0" smtClean="0"/>
              <a:t>10. tribute</a:t>
            </a:r>
          </a:p>
          <a:p>
            <a:r>
              <a:rPr lang="en-US" dirty="0" smtClean="0"/>
              <a:t>12. They were covered wagons pulled by horse or oxen. They were the method settlers used to move west.</a:t>
            </a:r>
          </a:p>
          <a:p>
            <a:r>
              <a:rPr lang="en-US" dirty="0" smtClean="0"/>
              <a:t>13. They were republicans who were in favor of war with Britain. </a:t>
            </a:r>
            <a:endParaRPr lang="en-US" dirty="0"/>
          </a:p>
        </p:txBody>
      </p:sp>
    </p:spTree>
    <p:extLst>
      <p:ext uri="{BB962C8B-B14F-4D97-AF65-F5344CB8AC3E}">
        <p14:creationId xmlns:p14="http://schemas.microsoft.com/office/powerpoint/2010/main" val="32997323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5"/>
            <a:ext cx="8229600" cy="1143000"/>
          </a:xfrm>
        </p:spPr>
        <p:txBody>
          <a:bodyPr/>
          <a:lstStyle/>
          <a:p>
            <a:r>
              <a:rPr lang="en-US" dirty="0" smtClean="0"/>
              <a:t>9.1</a:t>
            </a:r>
            <a:endParaRPr lang="en-US" dirty="0"/>
          </a:p>
        </p:txBody>
      </p:sp>
      <p:sp>
        <p:nvSpPr>
          <p:cNvPr id="3" name="Content Placeholder 2"/>
          <p:cNvSpPr>
            <a:spLocks noGrp="1"/>
          </p:cNvSpPr>
          <p:nvPr>
            <p:ph sz="half" idx="1"/>
          </p:nvPr>
        </p:nvSpPr>
        <p:spPr>
          <a:xfrm>
            <a:off x="457200" y="1066800"/>
            <a:ext cx="4038600" cy="5562600"/>
          </a:xfrm>
        </p:spPr>
        <p:txBody>
          <a:bodyPr>
            <a:normAutofit fontScale="77500" lnSpcReduction="20000"/>
          </a:bodyPr>
          <a:lstStyle/>
          <a:p>
            <a:pPr marL="514350" indent="-514350">
              <a:buFont typeface="+mj-lt"/>
              <a:buAutoNum type="arabicPeriod"/>
            </a:pPr>
            <a:r>
              <a:rPr lang="en-US" dirty="0" smtClean="0"/>
              <a:t>Thomas Jefferson's policy is LAISSEZ-FAIRE.</a:t>
            </a:r>
          </a:p>
          <a:p>
            <a:pPr marL="514350" indent="-514350">
              <a:buFont typeface="+mj-lt"/>
              <a:buAutoNum type="arabicPeriod"/>
            </a:pPr>
            <a:r>
              <a:rPr lang="en-US" dirty="0" smtClean="0"/>
              <a:t>Jefferson’s secretary of state was JAMES MADISON.</a:t>
            </a:r>
          </a:p>
          <a:p>
            <a:pPr marL="514350" indent="-514350">
              <a:buFont typeface="+mj-lt"/>
              <a:buAutoNum type="arabicPeriod"/>
            </a:pPr>
            <a:r>
              <a:rPr lang="en-US" dirty="0" smtClean="0"/>
              <a:t>Jefferson’s secretary of treasury was ALBERT GALLATIN</a:t>
            </a:r>
          </a:p>
          <a:p>
            <a:pPr marL="514350" indent="-514350">
              <a:buFont typeface="+mj-lt"/>
              <a:buAutoNum type="arabicPeriod"/>
            </a:pPr>
            <a:r>
              <a:rPr lang="en-US" dirty="0" smtClean="0"/>
              <a:t>Jefferson’s running mate in 1800 was AARON BURR</a:t>
            </a:r>
          </a:p>
          <a:p>
            <a:pPr marL="514350" indent="-514350">
              <a:buFont typeface="+mj-lt"/>
              <a:buAutoNum type="arabicPeriod"/>
            </a:pPr>
            <a:r>
              <a:rPr lang="en-US" dirty="0" smtClean="0"/>
              <a:t>The chief Justice was JOHN MARSHALL</a:t>
            </a:r>
            <a:endParaRPr lang="en-US" dirty="0"/>
          </a:p>
        </p:txBody>
      </p:sp>
      <p:sp>
        <p:nvSpPr>
          <p:cNvPr id="4" name="Content Placeholder 3"/>
          <p:cNvSpPr>
            <a:spLocks noGrp="1"/>
          </p:cNvSpPr>
          <p:nvPr>
            <p:ph sz="half" idx="2"/>
          </p:nvPr>
        </p:nvSpPr>
        <p:spPr>
          <a:xfrm>
            <a:off x="4419600" y="990600"/>
            <a:ext cx="4267200" cy="5791200"/>
          </a:xfrm>
        </p:spPr>
        <p:txBody>
          <a:bodyPr>
            <a:normAutofit fontScale="77500" lnSpcReduction="20000"/>
          </a:bodyPr>
          <a:lstStyle/>
          <a:p>
            <a:pPr marL="514350" indent="-514350">
              <a:buAutoNum type="arabicPeriod" startAt="6"/>
            </a:pPr>
            <a:r>
              <a:rPr lang="en-US" dirty="0" smtClean="0"/>
              <a:t>D. The election of 1800 was decided by THE HOUSE OF REPRESENTATIVES.	</a:t>
            </a:r>
          </a:p>
          <a:p>
            <a:pPr marL="514350" indent="-514350">
              <a:buAutoNum type="arabicPeriod" startAt="6"/>
            </a:pPr>
            <a:r>
              <a:rPr lang="en-US" dirty="0" smtClean="0"/>
              <a:t>A. Regional courts were set up for the United States with the JUDICIARY ACT OF 1801.</a:t>
            </a:r>
          </a:p>
          <a:p>
            <a:pPr marL="514350" indent="-514350">
              <a:buAutoNum type="arabicPeriod" startAt="6"/>
            </a:pPr>
            <a:r>
              <a:rPr lang="en-US" dirty="0" smtClean="0"/>
              <a:t>C. MARBURY V. MADISON	was the case responsible for the Supreme Court ruling on acts.</a:t>
            </a:r>
          </a:p>
          <a:p>
            <a:pPr marL="514350" indent="-514350">
              <a:buAutoNum type="arabicPeriod" startAt="6"/>
            </a:pPr>
            <a:r>
              <a:rPr lang="en-US" dirty="0" smtClean="0"/>
              <a:t>B. JUDICIAL REIEW has become a basic power of the government.</a:t>
            </a:r>
          </a:p>
          <a:p>
            <a:pPr marL="514350" indent="-514350">
              <a:buAutoNum type="arabicPeriod" startAt="6"/>
            </a:pPr>
            <a:r>
              <a:rPr lang="en-US" dirty="0" smtClean="0"/>
              <a:t>A. or C. Many Federalist beliefs in the American System were incorporated by THOMAS JEFFERSON AND JOHN MARSHALL. Republicans specifically war hawks.</a:t>
            </a:r>
          </a:p>
        </p:txBody>
      </p:sp>
    </p:spTree>
    <p:extLst>
      <p:ext uri="{BB962C8B-B14F-4D97-AF65-F5344CB8AC3E}">
        <p14:creationId xmlns:p14="http://schemas.microsoft.com/office/powerpoint/2010/main" val="3263031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usk.eecs.berkeley.edu/courses/cs160-sp14/images/4/46/LaserCats.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5505" y="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04800"/>
            <a:ext cx="8229600" cy="1143000"/>
          </a:xfrm>
        </p:spPr>
        <p:txBody>
          <a:bodyPr/>
          <a:lstStyle/>
          <a:p>
            <a:r>
              <a:rPr lang="en-US" dirty="0" smtClean="0"/>
              <a:t>9.2 quiz</a:t>
            </a:r>
            <a:endParaRPr lang="en-US" dirty="0"/>
          </a:p>
        </p:txBody>
      </p:sp>
      <p:sp>
        <p:nvSpPr>
          <p:cNvPr id="3" name="Content Placeholder 2"/>
          <p:cNvSpPr>
            <a:spLocks noGrp="1"/>
          </p:cNvSpPr>
          <p:nvPr>
            <p:ph sz="half" idx="1"/>
          </p:nvPr>
        </p:nvSpPr>
        <p:spPr/>
        <p:txBody>
          <a:bodyPr>
            <a:normAutofit fontScale="77500" lnSpcReduction="20000"/>
          </a:bodyPr>
          <a:lstStyle/>
          <a:p>
            <a:pPr marL="514350" indent="-514350">
              <a:buFont typeface="+mj-lt"/>
              <a:buAutoNum type="arabicPeriod"/>
            </a:pPr>
            <a:r>
              <a:rPr lang="en-US" dirty="0" smtClean="0"/>
              <a:t>The area west of the Mississippi River is called </a:t>
            </a:r>
            <a:r>
              <a:rPr lang="en-US" u="sng" dirty="0" smtClean="0"/>
              <a:t>the Louisiana Territory.</a:t>
            </a:r>
          </a:p>
          <a:p>
            <a:pPr marL="514350" indent="-514350">
              <a:buFont typeface="+mj-lt"/>
              <a:buAutoNum type="arabicPeriod"/>
            </a:pPr>
            <a:r>
              <a:rPr lang="en-US" u="sng" dirty="0" smtClean="0"/>
              <a:t>New Orleans </a:t>
            </a:r>
            <a:r>
              <a:rPr lang="en-US" dirty="0" smtClean="0"/>
              <a:t>is a trade center.</a:t>
            </a:r>
          </a:p>
          <a:p>
            <a:pPr marL="514350" indent="-514350">
              <a:buFont typeface="+mj-lt"/>
              <a:buAutoNum type="arabicPeriod"/>
            </a:pPr>
            <a:r>
              <a:rPr lang="en-US" u="sng" dirty="0" smtClean="0"/>
              <a:t>Napoleon Bonaparte</a:t>
            </a:r>
            <a:r>
              <a:rPr lang="en-US" dirty="0" smtClean="0"/>
              <a:t> was France’s leader.</a:t>
            </a:r>
          </a:p>
          <a:p>
            <a:pPr marL="514350" indent="-514350">
              <a:buFont typeface="+mj-lt"/>
              <a:buAutoNum type="arabicPeriod"/>
            </a:pPr>
            <a:r>
              <a:rPr lang="en-US" u="sng" dirty="0" smtClean="0"/>
              <a:t>Toussaint-</a:t>
            </a:r>
            <a:r>
              <a:rPr lang="en-US" u="sng" dirty="0" err="1" smtClean="0"/>
              <a:t>Louverture</a:t>
            </a:r>
            <a:r>
              <a:rPr lang="en-US" u="sng" dirty="0" smtClean="0"/>
              <a:t> </a:t>
            </a:r>
            <a:r>
              <a:rPr lang="en-US" dirty="0" smtClean="0"/>
              <a:t>was a revolt leader.</a:t>
            </a:r>
          </a:p>
          <a:p>
            <a:pPr marL="514350" indent="-514350">
              <a:buFont typeface="+mj-lt"/>
              <a:buAutoNum type="arabicPeriod"/>
            </a:pPr>
            <a:r>
              <a:rPr lang="en-US" u="sng" dirty="0" smtClean="0"/>
              <a:t>Sacagawea</a:t>
            </a:r>
            <a:r>
              <a:rPr lang="en-US" dirty="0" smtClean="0"/>
              <a:t> was Lewis and Clark’s guide. And an African American named York also accompanied the group.</a:t>
            </a:r>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6.  B. Before it was transferred in 1802 Louisiana Territory belonged to </a:t>
            </a:r>
            <a:r>
              <a:rPr lang="en-US" u="sng" dirty="0" smtClean="0"/>
              <a:t>SPAIN.</a:t>
            </a:r>
          </a:p>
          <a:p>
            <a:pPr marL="514350" indent="-514350">
              <a:buAutoNum type="arabicPeriod" startAt="7"/>
            </a:pPr>
            <a:r>
              <a:rPr lang="en-US" dirty="0" smtClean="0"/>
              <a:t>D. After it was secretly transferred, the Louisiana Territory belonged to </a:t>
            </a:r>
            <a:r>
              <a:rPr lang="en-US" u="sng" dirty="0" smtClean="0"/>
              <a:t>France</a:t>
            </a:r>
            <a:r>
              <a:rPr lang="en-US" dirty="0" smtClean="0"/>
              <a:t>.</a:t>
            </a:r>
          </a:p>
          <a:p>
            <a:pPr marL="514350" indent="-514350">
              <a:buAutoNum type="arabicPeriod" startAt="7"/>
            </a:pPr>
            <a:r>
              <a:rPr lang="en-US" dirty="0" smtClean="0"/>
              <a:t>D. The size of the United States doubled with the </a:t>
            </a:r>
            <a:r>
              <a:rPr lang="en-US" u="sng" dirty="0" smtClean="0"/>
              <a:t>Louisiana Purchase</a:t>
            </a:r>
            <a:r>
              <a:rPr lang="en-US" dirty="0" smtClean="0"/>
              <a:t>.</a:t>
            </a:r>
          </a:p>
          <a:p>
            <a:pPr marL="514350" indent="-514350">
              <a:buAutoNum type="arabicPeriod" startAt="7"/>
            </a:pPr>
            <a:r>
              <a:rPr lang="en-US" dirty="0" smtClean="0"/>
              <a:t>C. The Grand Peak was named after the explorer  </a:t>
            </a:r>
            <a:r>
              <a:rPr lang="en-US" u="sng" dirty="0" smtClean="0"/>
              <a:t>Zebulon Pike</a:t>
            </a:r>
            <a:r>
              <a:rPr lang="en-US" dirty="0" smtClean="0"/>
              <a:t>. </a:t>
            </a:r>
          </a:p>
          <a:p>
            <a:pPr marL="514350" indent="-514350">
              <a:buAutoNum type="arabicPeriod" startAt="7"/>
            </a:pPr>
            <a:r>
              <a:rPr lang="en-US" dirty="0" smtClean="0"/>
              <a:t>B. </a:t>
            </a:r>
            <a:r>
              <a:rPr lang="en-US" u="sng" dirty="0" smtClean="0"/>
              <a:t>Alex Hamilton </a:t>
            </a:r>
            <a:r>
              <a:rPr lang="en-US" dirty="0" smtClean="0"/>
              <a:t>died in a duel. After being shot by Aaron Burr</a:t>
            </a:r>
            <a:endParaRPr lang="en-US" dirty="0"/>
          </a:p>
        </p:txBody>
      </p:sp>
    </p:spTree>
    <p:extLst>
      <p:ext uri="{BB962C8B-B14F-4D97-AF65-F5344CB8AC3E}">
        <p14:creationId xmlns:p14="http://schemas.microsoft.com/office/powerpoint/2010/main" val="9288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a:t>
            </a:r>
            <a:endParaRPr lang="en-US" dirty="0"/>
          </a:p>
        </p:txBody>
      </p:sp>
      <p:sp>
        <p:nvSpPr>
          <p:cNvPr id="4" name="Text Placeholder 3"/>
          <p:cNvSpPr>
            <a:spLocks noGrp="1"/>
          </p:cNvSpPr>
          <p:nvPr>
            <p:ph type="body" idx="1"/>
          </p:nvPr>
        </p:nvSpPr>
        <p:spPr>
          <a:xfrm>
            <a:off x="533400" y="609600"/>
            <a:ext cx="4040188" cy="422275"/>
          </a:xfrm>
        </p:spPr>
        <p:txBody>
          <a:bodyPr>
            <a:normAutofit lnSpcReduction="10000"/>
          </a:bodyPr>
          <a:lstStyle/>
          <a:p>
            <a:endParaRPr lang="en-US" dirty="0"/>
          </a:p>
        </p:txBody>
      </p:sp>
      <p:sp>
        <p:nvSpPr>
          <p:cNvPr id="3" name="Content Placeholder 2"/>
          <p:cNvSpPr>
            <a:spLocks noGrp="1"/>
          </p:cNvSpPr>
          <p:nvPr>
            <p:ph sz="half" idx="2"/>
          </p:nvPr>
        </p:nvSpPr>
        <p:spPr>
          <a:xfrm>
            <a:off x="457200" y="1295400"/>
            <a:ext cx="4040188" cy="5257799"/>
          </a:xfrm>
        </p:spPr>
        <p:txBody>
          <a:bodyPr>
            <a:normAutofit lnSpcReduction="10000"/>
          </a:bodyPr>
          <a:lstStyle/>
          <a:p>
            <a:pPr marL="514350" indent="-514350">
              <a:buFont typeface="+mj-lt"/>
              <a:buAutoNum type="arabicPeriod"/>
            </a:pPr>
            <a:r>
              <a:rPr lang="en-US" dirty="0" smtClean="0"/>
              <a:t> Cabinet</a:t>
            </a:r>
          </a:p>
          <a:p>
            <a:pPr marL="514350" indent="-514350">
              <a:buFont typeface="+mj-lt"/>
              <a:buAutoNum type="arabicPeriod"/>
            </a:pPr>
            <a:r>
              <a:rPr lang="en-US" dirty="0" smtClean="0"/>
              <a:t>National debt</a:t>
            </a:r>
          </a:p>
          <a:p>
            <a:pPr marL="514350" indent="-514350">
              <a:buFont typeface="+mj-lt"/>
              <a:buAutoNum type="arabicPeriod"/>
            </a:pPr>
            <a:r>
              <a:rPr lang="en-US" dirty="0" smtClean="0"/>
              <a:t>Bond</a:t>
            </a:r>
          </a:p>
          <a:p>
            <a:pPr marL="514350" indent="-514350">
              <a:buFont typeface="+mj-lt"/>
              <a:buAutoNum type="arabicPeriod"/>
            </a:pPr>
            <a:r>
              <a:rPr lang="en-US" dirty="0" smtClean="0"/>
              <a:t>Speculator</a:t>
            </a:r>
          </a:p>
          <a:p>
            <a:pPr marL="514350" indent="-514350">
              <a:buFont typeface="+mj-lt"/>
              <a:buAutoNum type="arabicPeriod"/>
            </a:pPr>
            <a:r>
              <a:rPr lang="en-US" dirty="0" smtClean="0"/>
              <a:t>Tariff</a:t>
            </a:r>
          </a:p>
          <a:p>
            <a:pPr marL="514350" indent="-514350">
              <a:buFont typeface="+mj-lt"/>
              <a:buAutoNum type="arabicPeriod"/>
            </a:pPr>
            <a:r>
              <a:rPr lang="en-US" dirty="0" smtClean="0"/>
              <a:t>Impressment</a:t>
            </a:r>
          </a:p>
          <a:p>
            <a:pPr marL="514350" indent="-514350">
              <a:buFont typeface="+mj-lt"/>
              <a:buAutoNum type="arabicPeriod"/>
            </a:pPr>
            <a:r>
              <a:rPr lang="en-US" dirty="0" smtClean="0"/>
              <a:t>Partisan</a:t>
            </a:r>
          </a:p>
          <a:p>
            <a:pPr marL="514350" indent="-514350">
              <a:buFont typeface="+mj-lt"/>
              <a:buAutoNum type="arabicPeriod"/>
            </a:pPr>
            <a:r>
              <a:rPr lang="en-US" dirty="0" smtClean="0"/>
              <a:t>Caucus</a:t>
            </a:r>
          </a:p>
          <a:p>
            <a:pPr marL="514350" indent="-514350">
              <a:buFont typeface="+mj-lt"/>
              <a:buAutoNum type="arabicPeriod"/>
            </a:pPr>
            <a:r>
              <a:rPr lang="en-US" dirty="0" smtClean="0"/>
              <a:t>Alien</a:t>
            </a:r>
          </a:p>
          <a:p>
            <a:pPr marL="514350" indent="-514350">
              <a:buFont typeface="+mj-lt"/>
              <a:buAutoNum type="arabicPeriod"/>
            </a:pPr>
            <a:r>
              <a:rPr lang="en-US" dirty="0" smtClean="0"/>
              <a:t>Sedition</a:t>
            </a:r>
          </a:p>
          <a:p>
            <a:pPr marL="514350" indent="-514350">
              <a:buFont typeface="+mj-lt"/>
              <a:buAutoNum type="arabicPeriod"/>
            </a:pPr>
            <a:r>
              <a:rPr lang="en-US" dirty="0" smtClean="0"/>
              <a:t>Deport</a:t>
            </a:r>
          </a:p>
          <a:p>
            <a:pPr marL="514350" indent="-514350">
              <a:buFont typeface="+mj-lt"/>
              <a:buAutoNum type="arabicPeriod"/>
            </a:pPr>
            <a:r>
              <a:rPr lang="en-US" dirty="0" smtClean="0"/>
              <a:t>Nullify</a:t>
            </a:r>
          </a:p>
          <a:p>
            <a:pPr marL="514350" indent="-514350">
              <a:buFont typeface="+mj-lt"/>
              <a:buAutoNum type="arabicPeriod"/>
            </a:pP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3352801" y="2174874"/>
            <a:ext cx="5334000" cy="4378325"/>
          </a:xfrm>
        </p:spPr>
        <p:txBody>
          <a:bodyPr>
            <a:normAutofit fontScale="92500"/>
          </a:bodyPr>
          <a:lstStyle/>
          <a:p>
            <a:r>
              <a:rPr lang="en-US" dirty="0" smtClean="0"/>
              <a:t>Precedent is another word for tradition</a:t>
            </a:r>
          </a:p>
          <a:p>
            <a:r>
              <a:rPr lang="en-US" dirty="0" smtClean="0"/>
              <a:t>Unconstitutional means inconsistent with the constitution</a:t>
            </a:r>
          </a:p>
          <a:p>
            <a:r>
              <a:rPr lang="en-US" dirty="0" smtClean="0"/>
              <a:t>Neutrality is not choosing a side</a:t>
            </a:r>
          </a:p>
          <a:p>
            <a:r>
              <a:rPr lang="en-US" dirty="0" smtClean="0"/>
              <a:t>States rights limited the federal governments powers</a:t>
            </a:r>
          </a:p>
          <a:p>
            <a:r>
              <a:rPr lang="en-US" dirty="0" smtClean="0"/>
              <a:t>Implied powers are powers not expressly forbidden by the constitution</a:t>
            </a:r>
          </a:p>
          <a:p>
            <a:r>
              <a:rPr lang="en-US" dirty="0" smtClean="0"/>
              <a:t>Inauguration is a ceremony that puts an official into office. .</a:t>
            </a:r>
          </a:p>
          <a:p>
            <a:pPr marL="0" indent="0">
              <a:buNone/>
            </a:pPr>
            <a:endParaRPr lang="en-US" dirty="0" smtClean="0"/>
          </a:p>
        </p:txBody>
      </p:sp>
    </p:spTree>
    <p:extLst>
      <p:ext uri="{BB962C8B-B14F-4D97-AF65-F5344CB8AC3E}">
        <p14:creationId xmlns:p14="http://schemas.microsoft.com/office/powerpoint/2010/main" val="3999029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lnSpcReduction="10000"/>
          </a:bodyPr>
          <a:lstStyle/>
          <a:p>
            <a:pPr marL="457200" indent="-457200">
              <a:buFont typeface="+mj-lt"/>
              <a:buAutoNum type="arabicPeriod"/>
            </a:pPr>
            <a:r>
              <a:rPr lang="en-US" dirty="0" smtClean="0"/>
              <a:t>C. Precedents are </a:t>
            </a:r>
            <a:r>
              <a:rPr lang="en-US" dirty="0" smtClean="0">
                <a:solidFill>
                  <a:srgbClr val="FF0000"/>
                </a:solidFill>
              </a:rPr>
              <a:t>traditions</a:t>
            </a:r>
          </a:p>
          <a:p>
            <a:pPr marL="457200" indent="-457200">
              <a:buFont typeface="+mj-lt"/>
              <a:buAutoNum type="arabicPeriod"/>
            </a:pPr>
            <a:r>
              <a:rPr lang="en-US" dirty="0" smtClean="0">
                <a:solidFill>
                  <a:srgbClr val="FF0000"/>
                </a:solidFill>
              </a:rPr>
              <a:t>E. Randolph</a:t>
            </a:r>
            <a:r>
              <a:rPr lang="en-US" dirty="0" smtClean="0"/>
              <a:t> was 1</a:t>
            </a:r>
            <a:r>
              <a:rPr lang="en-US" baseline="30000" dirty="0" smtClean="0"/>
              <a:t>st</a:t>
            </a:r>
            <a:r>
              <a:rPr lang="en-US" dirty="0" smtClean="0"/>
              <a:t> attorney general</a:t>
            </a:r>
          </a:p>
          <a:p>
            <a:pPr marL="457200" indent="-457200">
              <a:buFont typeface="+mj-lt"/>
              <a:buAutoNum type="arabicPeriod"/>
            </a:pPr>
            <a:r>
              <a:rPr lang="en-US" dirty="0" smtClean="0"/>
              <a:t>A. The </a:t>
            </a:r>
            <a:r>
              <a:rPr lang="en-US" dirty="0" smtClean="0">
                <a:solidFill>
                  <a:srgbClr val="FF0000"/>
                </a:solidFill>
              </a:rPr>
              <a:t>national debt </a:t>
            </a:r>
            <a:r>
              <a:rPr lang="en-US" dirty="0" smtClean="0"/>
              <a:t>is how much the country owes.</a:t>
            </a:r>
          </a:p>
          <a:p>
            <a:pPr marL="457200" indent="-457200">
              <a:buFont typeface="+mj-lt"/>
              <a:buAutoNum type="arabicPeriod"/>
            </a:pPr>
            <a:r>
              <a:rPr lang="en-US" dirty="0" smtClean="0"/>
              <a:t>B. A tax on imports is a </a:t>
            </a:r>
            <a:r>
              <a:rPr lang="en-US" dirty="0" smtClean="0">
                <a:solidFill>
                  <a:srgbClr val="FF0000"/>
                </a:solidFill>
              </a:rPr>
              <a:t>tariff</a:t>
            </a:r>
            <a:r>
              <a:rPr lang="en-US" dirty="0" smtClean="0"/>
              <a:t>.</a:t>
            </a:r>
          </a:p>
          <a:p>
            <a:pPr marL="457200" indent="-457200">
              <a:buFont typeface="+mj-lt"/>
              <a:buAutoNum type="arabicPeriod"/>
            </a:pPr>
            <a:r>
              <a:rPr lang="en-US" dirty="0" smtClean="0">
                <a:solidFill>
                  <a:srgbClr val="FF0000"/>
                </a:solidFill>
              </a:rPr>
              <a:t>D. Henry Knox </a:t>
            </a:r>
            <a:r>
              <a:rPr lang="en-US" dirty="0" smtClean="0"/>
              <a:t>was 1</a:t>
            </a:r>
            <a:r>
              <a:rPr lang="en-US" baseline="30000" dirty="0" smtClean="0"/>
              <a:t>st</a:t>
            </a:r>
            <a:r>
              <a:rPr lang="en-US" dirty="0" smtClean="0"/>
              <a:t> secretary of war. </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025" y="2174874"/>
            <a:ext cx="4041775" cy="4454525"/>
          </a:xfrm>
        </p:spPr>
        <p:txBody>
          <a:bodyPr>
            <a:normAutofit lnSpcReduction="10000"/>
          </a:bodyPr>
          <a:lstStyle/>
          <a:p>
            <a:pPr marL="0" indent="0">
              <a:buNone/>
            </a:pPr>
            <a:r>
              <a:rPr lang="en-US" dirty="0" smtClean="0"/>
              <a:t>6. B. The nation’s 1</a:t>
            </a:r>
            <a:r>
              <a:rPr lang="en-US" baseline="30000" dirty="0" smtClean="0"/>
              <a:t>st</a:t>
            </a:r>
            <a:r>
              <a:rPr lang="en-US" dirty="0" smtClean="0"/>
              <a:t> vice president was </a:t>
            </a:r>
            <a:r>
              <a:rPr lang="en-US" dirty="0" smtClean="0">
                <a:solidFill>
                  <a:srgbClr val="FF0000"/>
                </a:solidFill>
              </a:rPr>
              <a:t>John Adams.</a:t>
            </a:r>
          </a:p>
          <a:p>
            <a:pPr marL="0" indent="0">
              <a:buNone/>
            </a:pPr>
            <a:r>
              <a:rPr lang="en-US" dirty="0" smtClean="0"/>
              <a:t>7. C. One of the liberties guaranteed in the Bill of Rights is </a:t>
            </a:r>
            <a:r>
              <a:rPr lang="en-US" dirty="0" smtClean="0">
                <a:solidFill>
                  <a:srgbClr val="FF0000"/>
                </a:solidFill>
              </a:rPr>
              <a:t>freedom of speech.</a:t>
            </a:r>
          </a:p>
          <a:p>
            <a:pPr marL="0" indent="0">
              <a:buNone/>
            </a:pPr>
            <a:r>
              <a:rPr lang="en-US" dirty="0" smtClean="0"/>
              <a:t>8. D. The 1</a:t>
            </a:r>
            <a:r>
              <a:rPr lang="en-US" baseline="30000" dirty="0" smtClean="0"/>
              <a:t>st</a:t>
            </a:r>
            <a:r>
              <a:rPr lang="en-US" dirty="0" smtClean="0"/>
              <a:t> Chief Justice of the US was </a:t>
            </a:r>
            <a:r>
              <a:rPr lang="en-US" dirty="0" smtClean="0">
                <a:solidFill>
                  <a:srgbClr val="FF0000"/>
                </a:solidFill>
              </a:rPr>
              <a:t>John Jay.</a:t>
            </a:r>
          </a:p>
          <a:p>
            <a:pPr marL="0" indent="0">
              <a:buNone/>
            </a:pPr>
            <a:r>
              <a:rPr lang="en-US" dirty="0" smtClean="0"/>
              <a:t>9. C. The Judiciary act of 1789 established a </a:t>
            </a:r>
            <a:r>
              <a:rPr lang="en-US" dirty="0" smtClean="0">
                <a:solidFill>
                  <a:srgbClr val="FF0000"/>
                </a:solidFill>
              </a:rPr>
              <a:t>federal court system.</a:t>
            </a:r>
          </a:p>
          <a:p>
            <a:pPr marL="0" indent="0">
              <a:buNone/>
            </a:pPr>
            <a:r>
              <a:rPr lang="en-US" dirty="0" smtClean="0"/>
              <a:t>10. A. By the 1790’s </a:t>
            </a:r>
            <a:r>
              <a:rPr lang="en-US" dirty="0" smtClean="0">
                <a:solidFill>
                  <a:srgbClr val="FF0000"/>
                </a:solidFill>
              </a:rPr>
              <a:t>90 percent </a:t>
            </a:r>
            <a:r>
              <a:rPr lang="en-US" dirty="0" smtClean="0"/>
              <a:t>of revenue came from tariffs. </a:t>
            </a:r>
          </a:p>
        </p:txBody>
      </p:sp>
    </p:spTree>
    <p:extLst>
      <p:ext uri="{BB962C8B-B14F-4D97-AF65-F5344CB8AC3E}">
        <p14:creationId xmlns:p14="http://schemas.microsoft.com/office/powerpoint/2010/main" val="3311852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lnSpcReduction="10000"/>
          </a:bodyPr>
          <a:lstStyle/>
          <a:p>
            <a:pPr marL="457200" indent="-457200">
              <a:buFont typeface="+mj-lt"/>
              <a:buAutoNum type="arabicPeriod"/>
            </a:pPr>
            <a:r>
              <a:rPr lang="en-US" dirty="0" smtClean="0">
                <a:solidFill>
                  <a:srgbClr val="FF0000"/>
                </a:solidFill>
              </a:rPr>
              <a:t>Whiskey Rebellion </a:t>
            </a:r>
            <a:r>
              <a:rPr lang="en-US" dirty="0" smtClean="0"/>
              <a:t>was a tax protest. B. </a:t>
            </a:r>
            <a:endParaRPr lang="en-US" dirty="0" smtClean="0">
              <a:solidFill>
                <a:srgbClr val="FF0000"/>
              </a:solidFill>
            </a:endParaRPr>
          </a:p>
          <a:p>
            <a:pPr marL="457200" indent="-457200">
              <a:buFont typeface="+mj-lt"/>
              <a:buAutoNum type="arabicPeriod"/>
            </a:pPr>
            <a:r>
              <a:rPr lang="en-US" dirty="0" smtClean="0">
                <a:solidFill>
                  <a:srgbClr val="FF0000"/>
                </a:solidFill>
              </a:rPr>
              <a:t>Thomas Jefferson </a:t>
            </a:r>
            <a:r>
              <a:rPr lang="en-US" dirty="0" smtClean="0"/>
              <a:t>was Pro-French. D. </a:t>
            </a:r>
          </a:p>
          <a:p>
            <a:pPr marL="457200" indent="-457200">
              <a:buFont typeface="+mj-lt"/>
              <a:buAutoNum type="arabicPeriod"/>
            </a:pPr>
            <a:r>
              <a:rPr lang="en-US" dirty="0" smtClean="0">
                <a:solidFill>
                  <a:srgbClr val="FF0000"/>
                </a:solidFill>
              </a:rPr>
              <a:t>Neutrality</a:t>
            </a:r>
            <a:r>
              <a:rPr lang="en-US" dirty="0" smtClean="0"/>
              <a:t> means to not take sides. A. </a:t>
            </a:r>
          </a:p>
          <a:p>
            <a:pPr marL="457200" indent="-457200">
              <a:buFont typeface="+mj-lt"/>
              <a:buAutoNum type="arabicPeriod"/>
            </a:pPr>
            <a:r>
              <a:rPr lang="en-US" dirty="0" smtClean="0">
                <a:solidFill>
                  <a:srgbClr val="FF0000"/>
                </a:solidFill>
              </a:rPr>
              <a:t>Impressment</a:t>
            </a:r>
            <a:r>
              <a:rPr lang="en-US" dirty="0" smtClean="0"/>
              <a:t> means forced into slavery. E. </a:t>
            </a:r>
          </a:p>
          <a:p>
            <a:pPr marL="457200" indent="-457200">
              <a:buFont typeface="+mj-lt"/>
              <a:buAutoNum type="arabicPeriod"/>
            </a:pPr>
            <a:r>
              <a:rPr lang="en-US" dirty="0" smtClean="0">
                <a:solidFill>
                  <a:srgbClr val="FF0000"/>
                </a:solidFill>
              </a:rPr>
              <a:t>Pinckney’s treaty </a:t>
            </a:r>
            <a:r>
              <a:rPr lang="en-US" dirty="0" smtClean="0"/>
              <a:t>was an agreement with Spain. C.</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025" y="2174874"/>
            <a:ext cx="4041775" cy="4454525"/>
          </a:xfrm>
        </p:spPr>
        <p:txBody>
          <a:bodyPr>
            <a:normAutofit fontScale="92500" lnSpcReduction="20000"/>
          </a:bodyPr>
          <a:lstStyle/>
          <a:p>
            <a:pPr marL="0" indent="0">
              <a:buNone/>
            </a:pPr>
            <a:r>
              <a:rPr lang="en-US" dirty="0" smtClean="0"/>
              <a:t>6. Alexander Hamilton’s taxes led to a rebellion in </a:t>
            </a:r>
            <a:r>
              <a:rPr lang="en-US" dirty="0" smtClean="0">
                <a:solidFill>
                  <a:srgbClr val="FF0000"/>
                </a:solidFill>
              </a:rPr>
              <a:t>Western Pennsylvania. B.</a:t>
            </a:r>
          </a:p>
          <a:p>
            <a:pPr marL="0" indent="0">
              <a:buNone/>
            </a:pPr>
            <a:r>
              <a:rPr lang="en-US" dirty="0" smtClean="0"/>
              <a:t>7. Around 1794 the British began building a new fort in </a:t>
            </a:r>
            <a:r>
              <a:rPr lang="en-US" dirty="0" smtClean="0">
                <a:solidFill>
                  <a:srgbClr val="FF0000"/>
                </a:solidFill>
              </a:rPr>
              <a:t>Ohio</a:t>
            </a:r>
            <a:r>
              <a:rPr lang="en-US" dirty="0" smtClean="0"/>
              <a:t>. A. </a:t>
            </a:r>
            <a:endParaRPr lang="en-US" dirty="0" smtClean="0">
              <a:solidFill>
                <a:srgbClr val="FF0000"/>
              </a:solidFill>
            </a:endParaRPr>
          </a:p>
          <a:p>
            <a:pPr marL="0" indent="0">
              <a:buNone/>
            </a:pPr>
            <a:r>
              <a:rPr lang="en-US" dirty="0" smtClean="0"/>
              <a:t>8. The </a:t>
            </a:r>
            <a:r>
              <a:rPr lang="en-US" dirty="0" smtClean="0">
                <a:solidFill>
                  <a:srgbClr val="FF0000"/>
                </a:solidFill>
              </a:rPr>
              <a:t>treaty of Greenville </a:t>
            </a:r>
            <a:r>
              <a:rPr lang="en-US" dirty="0" smtClean="0"/>
              <a:t>opened most of Ohio to settlers. D. </a:t>
            </a:r>
            <a:endParaRPr lang="en-US" dirty="0" smtClean="0">
              <a:solidFill>
                <a:srgbClr val="FF0000"/>
              </a:solidFill>
            </a:endParaRPr>
          </a:p>
          <a:p>
            <a:pPr marL="0" indent="0">
              <a:buNone/>
            </a:pPr>
            <a:r>
              <a:rPr lang="en-US" dirty="0" smtClean="0"/>
              <a:t>9. French and British warships were barred from American Ports by the </a:t>
            </a:r>
            <a:r>
              <a:rPr lang="en-US" dirty="0" smtClean="0">
                <a:solidFill>
                  <a:srgbClr val="FF0000"/>
                </a:solidFill>
              </a:rPr>
              <a:t>Proclamation of Neutrality. D. </a:t>
            </a:r>
          </a:p>
          <a:p>
            <a:pPr marL="0" indent="0">
              <a:buNone/>
            </a:pPr>
            <a:r>
              <a:rPr lang="en-US" dirty="0" smtClean="0"/>
              <a:t>10. George Washington considered </a:t>
            </a:r>
            <a:r>
              <a:rPr lang="en-US" dirty="0" smtClean="0">
                <a:solidFill>
                  <a:srgbClr val="FF0000"/>
                </a:solidFill>
              </a:rPr>
              <a:t>political parties </a:t>
            </a:r>
            <a:r>
              <a:rPr lang="en-US" dirty="0" smtClean="0"/>
              <a:t>to be a danger to the new Nation. C.</a:t>
            </a:r>
          </a:p>
        </p:txBody>
      </p:sp>
    </p:spTree>
    <p:extLst>
      <p:ext uri="{BB962C8B-B14F-4D97-AF65-F5344CB8AC3E}">
        <p14:creationId xmlns:p14="http://schemas.microsoft.com/office/powerpoint/2010/main" val="3801213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8-3</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normAutofit fontScale="92500"/>
          </a:bodyPr>
          <a:lstStyle/>
          <a:p>
            <a:pPr marL="457200" indent="-457200">
              <a:buFont typeface="+mj-lt"/>
              <a:buAutoNum type="arabicPeriod"/>
            </a:pPr>
            <a:r>
              <a:rPr lang="en-US" dirty="0" smtClean="0"/>
              <a:t>Political parties are </a:t>
            </a:r>
            <a:r>
              <a:rPr lang="en-US" dirty="0" smtClean="0">
                <a:solidFill>
                  <a:srgbClr val="FF0000"/>
                </a:solidFill>
              </a:rPr>
              <a:t>factions</a:t>
            </a:r>
            <a:r>
              <a:rPr lang="en-US" dirty="0" smtClean="0"/>
              <a:t>. E.</a:t>
            </a:r>
            <a:endParaRPr lang="en-US" dirty="0" smtClean="0">
              <a:solidFill>
                <a:srgbClr val="FF0000"/>
              </a:solidFill>
            </a:endParaRPr>
          </a:p>
          <a:p>
            <a:pPr marL="457200" indent="-457200">
              <a:buFont typeface="+mj-lt"/>
              <a:buAutoNum type="arabicPeriod"/>
            </a:pPr>
            <a:r>
              <a:rPr lang="en-US" dirty="0" smtClean="0">
                <a:solidFill>
                  <a:srgbClr val="FF0000"/>
                </a:solidFill>
              </a:rPr>
              <a:t>Nullify </a:t>
            </a:r>
            <a:r>
              <a:rPr lang="en-US" dirty="0" smtClean="0"/>
              <a:t>means to legally overturn</a:t>
            </a:r>
            <a:r>
              <a:rPr lang="en-US" dirty="0" smtClean="0">
                <a:solidFill>
                  <a:srgbClr val="FF0000"/>
                </a:solidFill>
              </a:rPr>
              <a:t>. C. </a:t>
            </a:r>
            <a:endParaRPr lang="en-US" dirty="0" smtClean="0"/>
          </a:p>
          <a:p>
            <a:pPr marL="457200" indent="-457200">
              <a:buFont typeface="+mj-lt"/>
              <a:buAutoNum type="arabicPeriod"/>
            </a:pPr>
            <a:r>
              <a:rPr lang="en-US" dirty="0" smtClean="0">
                <a:solidFill>
                  <a:srgbClr val="FF0000"/>
                </a:solidFill>
              </a:rPr>
              <a:t>Charles de Talleyrand </a:t>
            </a:r>
            <a:r>
              <a:rPr lang="en-US" dirty="0" smtClean="0"/>
              <a:t>was the French foreign minister. B. </a:t>
            </a:r>
          </a:p>
          <a:p>
            <a:pPr marL="457200" indent="-457200">
              <a:buFont typeface="+mj-lt"/>
              <a:buAutoNum type="arabicPeriod"/>
            </a:pPr>
            <a:r>
              <a:rPr lang="en-US" dirty="0" smtClean="0">
                <a:solidFill>
                  <a:srgbClr val="FF0000"/>
                </a:solidFill>
              </a:rPr>
              <a:t>Alexander Hamilton </a:t>
            </a:r>
            <a:r>
              <a:rPr lang="en-US" dirty="0" smtClean="0"/>
              <a:t>was a Federalist. A. </a:t>
            </a:r>
          </a:p>
          <a:p>
            <a:pPr marL="457200" indent="-457200">
              <a:buFont typeface="+mj-lt"/>
              <a:buAutoNum type="arabicPeriod"/>
            </a:pPr>
            <a:r>
              <a:rPr lang="en-US" dirty="0" smtClean="0">
                <a:solidFill>
                  <a:srgbClr val="FF0000"/>
                </a:solidFill>
              </a:rPr>
              <a:t>Thomas Jefferson </a:t>
            </a:r>
            <a:r>
              <a:rPr lang="en-US" dirty="0" smtClean="0"/>
              <a:t>was a Democratic-Republican</a:t>
            </a:r>
            <a:r>
              <a:rPr lang="en-US" dirty="0" smtClean="0">
                <a:solidFill>
                  <a:srgbClr val="FF0000"/>
                </a:solidFill>
              </a:rPr>
              <a:t>. D. </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645025" y="2174874"/>
            <a:ext cx="4041775" cy="4454525"/>
          </a:xfrm>
        </p:spPr>
        <p:txBody>
          <a:bodyPr>
            <a:normAutofit fontScale="92500" lnSpcReduction="20000"/>
          </a:bodyPr>
          <a:lstStyle/>
          <a:p>
            <a:pPr marL="0" indent="0">
              <a:buNone/>
            </a:pPr>
            <a:r>
              <a:rPr lang="en-US" dirty="0" smtClean="0"/>
              <a:t>6. The</a:t>
            </a:r>
            <a:r>
              <a:rPr lang="en-US" dirty="0" smtClean="0">
                <a:solidFill>
                  <a:srgbClr val="FF0000"/>
                </a:solidFill>
              </a:rPr>
              <a:t> Federalists </a:t>
            </a:r>
            <a:r>
              <a:rPr lang="en-US" dirty="0" smtClean="0"/>
              <a:t>wanted a strong Government. A. </a:t>
            </a:r>
            <a:endParaRPr lang="en-US" dirty="0" smtClean="0">
              <a:solidFill>
                <a:srgbClr val="FF0000"/>
              </a:solidFill>
            </a:endParaRPr>
          </a:p>
          <a:p>
            <a:pPr marL="0" indent="0">
              <a:buNone/>
            </a:pPr>
            <a:r>
              <a:rPr lang="en-US" dirty="0" smtClean="0"/>
              <a:t>7. </a:t>
            </a:r>
            <a:r>
              <a:rPr lang="en-US" dirty="0" smtClean="0">
                <a:solidFill>
                  <a:srgbClr val="FF0000"/>
                </a:solidFill>
              </a:rPr>
              <a:t>Republicans </a:t>
            </a:r>
            <a:r>
              <a:rPr lang="en-US" dirty="0" smtClean="0"/>
              <a:t>feared a strong Government would endanger peoples rights. C.</a:t>
            </a:r>
            <a:endParaRPr lang="en-US" dirty="0" smtClean="0">
              <a:solidFill>
                <a:srgbClr val="FF0000"/>
              </a:solidFill>
            </a:endParaRPr>
          </a:p>
          <a:p>
            <a:pPr marL="0" indent="0">
              <a:buNone/>
            </a:pPr>
            <a:r>
              <a:rPr lang="en-US" dirty="0" smtClean="0"/>
              <a:t>8. The 2</a:t>
            </a:r>
            <a:r>
              <a:rPr lang="en-US" baseline="30000" dirty="0" smtClean="0"/>
              <a:t>nd</a:t>
            </a:r>
            <a:r>
              <a:rPr lang="en-US" dirty="0" smtClean="0"/>
              <a:t> president was </a:t>
            </a:r>
            <a:r>
              <a:rPr lang="en-US" dirty="0" smtClean="0">
                <a:solidFill>
                  <a:srgbClr val="FF0000"/>
                </a:solidFill>
              </a:rPr>
              <a:t>John Adams. C. </a:t>
            </a:r>
          </a:p>
          <a:p>
            <a:pPr marL="0" indent="0">
              <a:buNone/>
            </a:pPr>
            <a:r>
              <a:rPr lang="en-US" dirty="0" smtClean="0"/>
              <a:t>9. The </a:t>
            </a:r>
            <a:r>
              <a:rPr lang="en-US" dirty="0" smtClean="0">
                <a:solidFill>
                  <a:srgbClr val="FF0000"/>
                </a:solidFill>
              </a:rPr>
              <a:t>Virginia and Kentucky Resolutions </a:t>
            </a:r>
            <a:r>
              <a:rPr lang="en-US" dirty="0" smtClean="0"/>
              <a:t>posed a challenge to the Constitutional authority. D. </a:t>
            </a:r>
            <a:endParaRPr lang="en-US" dirty="0" smtClean="0">
              <a:solidFill>
                <a:srgbClr val="FF0000"/>
              </a:solidFill>
            </a:endParaRPr>
          </a:p>
          <a:p>
            <a:pPr marL="0" indent="0">
              <a:buNone/>
            </a:pPr>
            <a:r>
              <a:rPr lang="en-US" dirty="0" smtClean="0"/>
              <a:t>10. The </a:t>
            </a:r>
            <a:r>
              <a:rPr lang="en-US" dirty="0" smtClean="0">
                <a:solidFill>
                  <a:srgbClr val="FF0000"/>
                </a:solidFill>
              </a:rPr>
              <a:t>treaty with France </a:t>
            </a:r>
            <a:r>
              <a:rPr lang="en-US" dirty="0" smtClean="0"/>
              <a:t>divided the Federalist and hurt John Adams’s chance for reelection. B.</a:t>
            </a:r>
          </a:p>
        </p:txBody>
      </p:sp>
    </p:spTree>
    <p:extLst>
      <p:ext uri="{BB962C8B-B14F-4D97-AF65-F5344CB8AC3E}">
        <p14:creationId xmlns:p14="http://schemas.microsoft.com/office/powerpoint/2010/main" val="3801213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8968240"/>
              </p:ext>
            </p:extLst>
          </p:nvPr>
        </p:nvGraphicFramePr>
        <p:xfrm>
          <a:off x="457200" y="1219200"/>
          <a:ext cx="8229600" cy="5130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Democrats</a:t>
                      </a:r>
                      <a:endParaRPr lang="en-US" dirty="0"/>
                    </a:p>
                  </a:txBody>
                  <a:tcPr/>
                </a:tc>
                <a:tc>
                  <a:txBody>
                    <a:bodyPr/>
                    <a:lstStyle/>
                    <a:p>
                      <a:r>
                        <a:rPr lang="en-US" dirty="0" smtClean="0"/>
                        <a:t>Republicans</a:t>
                      </a:r>
                      <a:endParaRPr lang="en-US" dirty="0"/>
                    </a:p>
                  </a:txBody>
                  <a:tcPr/>
                </a:tc>
              </a:tr>
              <a:tr h="370840">
                <a:tc>
                  <a:txBody>
                    <a:bodyPr/>
                    <a:lstStyle/>
                    <a:p>
                      <a:r>
                        <a:rPr lang="en-US" dirty="0" smtClean="0"/>
                        <a:t>Rule by the people (everyone votes)</a:t>
                      </a:r>
                      <a:endParaRPr lang="en-US" dirty="0"/>
                    </a:p>
                  </a:txBody>
                  <a:tcPr/>
                </a:tc>
                <a:tc>
                  <a:txBody>
                    <a:bodyPr/>
                    <a:lstStyle/>
                    <a:p>
                      <a:r>
                        <a:rPr lang="en-US" dirty="0" smtClean="0"/>
                        <a:t>Rule by the select few (more careful of citizenship</a:t>
                      </a:r>
                      <a:r>
                        <a:rPr lang="en-US" baseline="0" dirty="0" smtClean="0"/>
                        <a:t> and voting)</a:t>
                      </a:r>
                      <a:endParaRPr lang="en-US" dirty="0"/>
                    </a:p>
                  </a:txBody>
                  <a:tcPr/>
                </a:tc>
              </a:tr>
              <a:tr h="370840">
                <a:tc>
                  <a:txBody>
                    <a:bodyPr/>
                    <a:lstStyle/>
                    <a:p>
                      <a:r>
                        <a:rPr lang="en-US" dirty="0" smtClean="0"/>
                        <a:t>Strong (large</a:t>
                      </a:r>
                      <a:r>
                        <a:rPr lang="en-US" baseline="0" dirty="0" smtClean="0"/>
                        <a:t> government)</a:t>
                      </a:r>
                      <a:endParaRPr lang="en-US" dirty="0"/>
                    </a:p>
                  </a:txBody>
                  <a:tcPr/>
                </a:tc>
                <a:tc>
                  <a:txBody>
                    <a:bodyPr/>
                    <a:lstStyle/>
                    <a:p>
                      <a:r>
                        <a:rPr lang="en-US" dirty="0" smtClean="0"/>
                        <a:t>Strong state (small national government)</a:t>
                      </a:r>
                      <a:endParaRPr lang="en-US" dirty="0"/>
                    </a:p>
                  </a:txBody>
                  <a:tcPr/>
                </a:tc>
              </a:tr>
              <a:tr h="370840">
                <a:tc>
                  <a:txBody>
                    <a:bodyPr/>
                    <a:lstStyle/>
                    <a:p>
                      <a:r>
                        <a:rPr lang="en-US" dirty="0" smtClean="0"/>
                        <a:t>Emphasis on service</a:t>
                      </a:r>
                      <a:r>
                        <a:rPr lang="en-US" baseline="0" dirty="0" smtClean="0"/>
                        <a:t> economy, and government based jobs, and labor unions</a:t>
                      </a:r>
                      <a:endParaRPr lang="en-US" dirty="0"/>
                    </a:p>
                  </a:txBody>
                  <a:tcPr/>
                </a:tc>
                <a:tc>
                  <a:txBody>
                    <a:bodyPr/>
                    <a:lstStyle/>
                    <a:p>
                      <a:r>
                        <a:rPr lang="en-US" dirty="0" smtClean="0"/>
                        <a:t>Emphasis on manufacturing,</a:t>
                      </a:r>
                      <a:r>
                        <a:rPr lang="en-US" baseline="0" dirty="0" smtClean="0"/>
                        <a:t> agriculture, de-regulating business, and against labor unions</a:t>
                      </a:r>
                      <a:endParaRPr lang="en-US" dirty="0"/>
                    </a:p>
                  </a:txBody>
                  <a:tcPr/>
                </a:tc>
              </a:tr>
              <a:tr h="370840">
                <a:tc>
                  <a:txBody>
                    <a:bodyPr/>
                    <a:lstStyle/>
                    <a:p>
                      <a:r>
                        <a:rPr lang="en-US" dirty="0" smtClean="0"/>
                        <a:t>Loose interpretation of constitution</a:t>
                      </a:r>
                      <a:r>
                        <a:rPr lang="en-US" baseline="0" dirty="0" smtClean="0"/>
                        <a:t> especially on gun rights and citizenship</a:t>
                      </a:r>
                      <a:endParaRPr lang="en-US" dirty="0"/>
                    </a:p>
                  </a:txBody>
                  <a:tcPr/>
                </a:tc>
                <a:tc>
                  <a:txBody>
                    <a:bodyPr/>
                    <a:lstStyle/>
                    <a:p>
                      <a:r>
                        <a:rPr lang="en-US" dirty="0" smtClean="0"/>
                        <a:t>Strict interpretation</a:t>
                      </a:r>
                      <a:r>
                        <a:rPr lang="en-US" baseline="0" dirty="0" smtClean="0"/>
                        <a:t> of constitution especially in gun rights and citizenship</a:t>
                      </a:r>
                      <a:endParaRPr lang="en-US" dirty="0"/>
                    </a:p>
                  </a:txBody>
                  <a:tcPr/>
                </a:tc>
              </a:tr>
              <a:tr h="370840">
                <a:tc>
                  <a:txBody>
                    <a:bodyPr/>
                    <a:lstStyle/>
                    <a:p>
                      <a:r>
                        <a:rPr lang="en-US" dirty="0" smtClean="0"/>
                        <a:t>French Alliance (sounds about right)</a:t>
                      </a:r>
                      <a:endParaRPr lang="en-US" dirty="0"/>
                    </a:p>
                  </a:txBody>
                  <a:tcPr/>
                </a:tc>
                <a:tc>
                  <a:txBody>
                    <a:bodyPr/>
                    <a:lstStyle/>
                    <a:p>
                      <a:r>
                        <a:rPr lang="en-US" dirty="0" smtClean="0"/>
                        <a:t>British Alliance the British</a:t>
                      </a:r>
                      <a:r>
                        <a:rPr lang="en-US" baseline="0" dirty="0" smtClean="0"/>
                        <a:t> have similar beliefs about the military and economy.</a:t>
                      </a:r>
                      <a:endParaRPr lang="en-US" dirty="0"/>
                    </a:p>
                  </a:txBody>
                  <a:tcPr/>
                </a:tc>
              </a:tr>
              <a:tr h="370840">
                <a:tc>
                  <a:txBody>
                    <a:bodyPr/>
                    <a:lstStyle/>
                    <a:p>
                      <a:r>
                        <a:rPr lang="en-US" dirty="0" smtClean="0"/>
                        <a:t>In Favor of regulation of trade and financial</a:t>
                      </a:r>
                      <a:r>
                        <a:rPr lang="en-US" baseline="0" dirty="0" smtClean="0"/>
                        <a:t> institutes</a:t>
                      </a:r>
                      <a:endParaRPr lang="en-US" dirty="0"/>
                    </a:p>
                  </a:txBody>
                  <a:tcPr/>
                </a:tc>
                <a:tc>
                  <a:txBody>
                    <a:bodyPr/>
                    <a:lstStyle/>
                    <a:p>
                      <a:r>
                        <a:rPr lang="en-US" dirty="0" smtClean="0"/>
                        <a:t>In favor of deregulating</a:t>
                      </a:r>
                      <a:r>
                        <a:rPr lang="en-US" baseline="0" dirty="0" smtClean="0"/>
                        <a:t> trade and punishing ones who were in charge during the financial crisis of 2008</a:t>
                      </a:r>
                      <a:endParaRPr lang="en-US" dirty="0"/>
                    </a:p>
                  </a:txBody>
                  <a:tcPr/>
                </a:tc>
              </a:tr>
              <a:tr h="370840">
                <a:tc>
                  <a:txBody>
                    <a:bodyPr/>
                    <a:lstStyle/>
                    <a:p>
                      <a:r>
                        <a:rPr lang="en-US" dirty="0" smtClean="0"/>
                        <a:t>Free trade</a:t>
                      </a:r>
                      <a:endParaRPr lang="en-US" dirty="0"/>
                    </a:p>
                  </a:txBody>
                  <a:tcPr/>
                </a:tc>
                <a:tc>
                  <a:txBody>
                    <a:bodyPr/>
                    <a:lstStyle/>
                    <a:p>
                      <a:r>
                        <a:rPr lang="en-US" dirty="0" smtClean="0"/>
                        <a:t>Free trade for some/ with some protection for certain industries</a:t>
                      </a:r>
                      <a:endParaRPr lang="en-US" dirty="0"/>
                    </a:p>
                  </a:txBody>
                  <a:tcPr/>
                </a:tc>
              </a:tr>
            </a:tbl>
          </a:graphicData>
        </a:graphic>
      </p:graphicFrame>
    </p:spTree>
    <p:extLst>
      <p:ext uri="{BB962C8B-B14F-4D97-AF65-F5344CB8AC3E}">
        <p14:creationId xmlns:p14="http://schemas.microsoft.com/office/powerpoint/2010/main" val="3999836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ser cat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52400" y="-74595"/>
            <a:ext cx="9220200" cy="63682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9.1 notes 278</a:t>
            </a:r>
            <a:endParaRPr lang="en-US" dirty="0"/>
          </a:p>
        </p:txBody>
      </p:sp>
      <p:sp>
        <p:nvSpPr>
          <p:cNvPr id="7" name="Content Placeholder 6"/>
          <p:cNvSpPr>
            <a:spLocks noGrp="1"/>
          </p:cNvSpPr>
          <p:nvPr>
            <p:ph idx="1"/>
          </p:nvPr>
        </p:nvSpPr>
        <p:spPr/>
        <p:txBody>
          <a:bodyPr/>
          <a:lstStyle/>
          <a:p>
            <a:r>
              <a:rPr lang="en-US" dirty="0" smtClean="0"/>
              <a:t>American story. -Washington was a muddy mess at first. </a:t>
            </a:r>
          </a:p>
          <a:p>
            <a:r>
              <a:rPr lang="en-US" dirty="0" smtClean="0"/>
              <a:t>The Election of 1800- Bitter campaign. </a:t>
            </a:r>
            <a:r>
              <a:rPr lang="en-US" dirty="0" err="1" smtClean="0"/>
              <a:t>Adams&amp;Pinckney</a:t>
            </a:r>
            <a:r>
              <a:rPr lang="en-US" dirty="0" smtClean="0"/>
              <a:t> vs </a:t>
            </a:r>
            <a:r>
              <a:rPr lang="en-US" dirty="0" err="1" smtClean="0"/>
              <a:t>Jefferson&amp;Burr</a:t>
            </a:r>
            <a:endParaRPr lang="en-US" dirty="0" smtClean="0"/>
          </a:p>
          <a:p>
            <a:pPr lvl="1"/>
            <a:r>
              <a:rPr lang="en-US" i="1" dirty="0" smtClean="0">
                <a:solidFill>
                  <a:srgbClr val="FF0000"/>
                </a:solidFill>
              </a:rPr>
              <a:t>Election was different than today. They didn’t travel around campaigning. They just wrote nasty letters.</a:t>
            </a:r>
          </a:p>
          <a:p>
            <a:endParaRPr lang="en-US" dirty="0"/>
          </a:p>
        </p:txBody>
      </p:sp>
    </p:spTree>
    <p:extLst>
      <p:ext uri="{BB962C8B-B14F-4D97-AF65-F5344CB8AC3E}">
        <p14:creationId xmlns:p14="http://schemas.microsoft.com/office/powerpoint/2010/main" val="441869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13.photobucket.com/albums/a269/hunsinator/LaserCats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9421"/>
            <a:ext cx="9144000" cy="75974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9.1 notes p. 279</a:t>
            </a:r>
            <a:endParaRPr lang="en-US" dirty="0"/>
          </a:p>
        </p:txBody>
      </p:sp>
      <p:sp>
        <p:nvSpPr>
          <p:cNvPr id="7" name="Content Placeholder 6"/>
          <p:cNvSpPr>
            <a:spLocks noGrp="1"/>
          </p:cNvSpPr>
          <p:nvPr>
            <p:ph idx="1"/>
          </p:nvPr>
        </p:nvSpPr>
        <p:spPr/>
        <p:txBody>
          <a:bodyPr/>
          <a:lstStyle/>
          <a:p>
            <a:r>
              <a:rPr lang="en-US" dirty="0" smtClean="0"/>
              <a:t>Election deadlock</a:t>
            </a:r>
          </a:p>
          <a:p>
            <a:pPr lvl="1"/>
            <a:r>
              <a:rPr lang="en-US" dirty="0" smtClean="0">
                <a:solidFill>
                  <a:schemeClr val="bg1"/>
                </a:solidFill>
              </a:rPr>
              <a:t>The election of 1800 was strange because even though Jefferson won, he tied with Burr his vice president for votes</a:t>
            </a:r>
            <a:r>
              <a:rPr lang="en-US" dirty="0" smtClean="0"/>
              <a:t>. </a:t>
            </a:r>
            <a:endParaRPr lang="en-US" dirty="0"/>
          </a:p>
          <a:p>
            <a:pPr lvl="1"/>
            <a:r>
              <a:rPr lang="en-US" dirty="0" smtClean="0">
                <a:solidFill>
                  <a:srgbClr val="FFFF00"/>
                </a:solidFill>
              </a:rPr>
              <a:t>This meant that the House of Representatives would ultimately decide the 1800 election. They finally decided to put Jefferson into office.</a:t>
            </a:r>
            <a:endParaRPr lang="en-US" dirty="0">
              <a:solidFill>
                <a:srgbClr val="FFFF00"/>
              </a:solidFill>
            </a:endParaRPr>
          </a:p>
        </p:txBody>
      </p:sp>
    </p:spTree>
    <p:extLst>
      <p:ext uri="{BB962C8B-B14F-4D97-AF65-F5344CB8AC3E}">
        <p14:creationId xmlns:p14="http://schemas.microsoft.com/office/powerpoint/2010/main" val="3519062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newgay.net/wp-content/uploads/2011/08/laser-cats-e1312943983416-3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82"/>
            <a:ext cx="10343522" cy="6895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bg1"/>
                </a:solidFill>
              </a:rPr>
              <a:t>9.1 notes p. 279</a:t>
            </a:r>
            <a:endParaRPr lang="en-US" dirty="0">
              <a:solidFill>
                <a:schemeClr val="bg1"/>
              </a:solidFill>
            </a:endParaRPr>
          </a:p>
        </p:txBody>
      </p:sp>
      <p:sp>
        <p:nvSpPr>
          <p:cNvPr id="7" name="Content Placeholder 6"/>
          <p:cNvSpPr>
            <a:spLocks noGrp="1"/>
          </p:cNvSpPr>
          <p:nvPr>
            <p:ph idx="1"/>
          </p:nvPr>
        </p:nvSpPr>
        <p:spPr/>
        <p:txBody>
          <a:bodyPr/>
          <a:lstStyle/>
          <a:p>
            <a:r>
              <a:rPr lang="en-US" dirty="0" smtClean="0"/>
              <a:t>Jefferson’s inauguration</a:t>
            </a:r>
          </a:p>
          <a:p>
            <a:pPr lvl="1"/>
            <a:r>
              <a:rPr lang="en-US" dirty="0" smtClean="0">
                <a:solidFill>
                  <a:srgbClr val="FFFF00"/>
                </a:solidFill>
              </a:rPr>
              <a:t>Adams didn’t even watch the inauguration he was so angry.</a:t>
            </a:r>
          </a:p>
          <a:p>
            <a:pPr lvl="1"/>
            <a:r>
              <a:rPr lang="en-US" dirty="0" smtClean="0">
                <a:solidFill>
                  <a:schemeClr val="bg1"/>
                </a:solidFill>
              </a:rPr>
              <a:t>Jefferson tried to bring the two parties to some kind of unity.</a:t>
            </a:r>
          </a:p>
          <a:p>
            <a:pPr lvl="1"/>
            <a:r>
              <a:rPr lang="en-US" dirty="0" smtClean="0">
                <a:solidFill>
                  <a:srgbClr val="FFFF00"/>
                </a:solidFill>
              </a:rPr>
              <a:t>Jefferson believed in </a:t>
            </a:r>
            <a:r>
              <a:rPr lang="en-US" dirty="0" smtClean="0">
                <a:solidFill>
                  <a:srgbClr val="FF0000"/>
                </a:solidFill>
              </a:rPr>
              <a:t>small go</a:t>
            </a:r>
            <a:r>
              <a:rPr lang="en-US" dirty="0" smtClean="0">
                <a:solidFill>
                  <a:srgbClr val="FFFF00"/>
                </a:solidFill>
              </a:rPr>
              <a:t>vernment and Laissez-Faire (let </a:t>
            </a:r>
            <a:r>
              <a:rPr lang="en-US" dirty="0" smtClean="0">
                <a:solidFill>
                  <a:srgbClr val="FF0000"/>
                </a:solidFill>
              </a:rPr>
              <a:t>the peo</a:t>
            </a:r>
            <a:r>
              <a:rPr lang="en-US" dirty="0" smtClean="0">
                <a:solidFill>
                  <a:srgbClr val="FFFF00"/>
                </a:solidFill>
              </a:rPr>
              <a:t>ple do as they choose) </a:t>
            </a:r>
          </a:p>
        </p:txBody>
      </p:sp>
    </p:spTree>
    <p:extLst>
      <p:ext uri="{BB962C8B-B14F-4D97-AF65-F5344CB8AC3E}">
        <p14:creationId xmlns:p14="http://schemas.microsoft.com/office/powerpoint/2010/main" val="3519062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8.media.tumblr.com/c6b877f8d6be9a2807b09be0f4c3b330/tumblr_ndel3b4S0Y1qaaccio1_5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812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9.1 notes p. 280</a:t>
            </a:r>
            <a:endParaRPr lang="en-US" dirty="0"/>
          </a:p>
        </p:txBody>
      </p:sp>
      <p:sp>
        <p:nvSpPr>
          <p:cNvPr id="7" name="Content Placeholder 6"/>
          <p:cNvSpPr>
            <a:spLocks noGrp="1"/>
          </p:cNvSpPr>
          <p:nvPr>
            <p:ph idx="1"/>
          </p:nvPr>
        </p:nvSpPr>
        <p:spPr/>
        <p:txBody>
          <a:bodyPr>
            <a:normAutofit lnSpcReduction="10000"/>
          </a:bodyPr>
          <a:lstStyle/>
          <a:p>
            <a:r>
              <a:rPr lang="en-US" dirty="0" smtClean="0">
                <a:solidFill>
                  <a:srgbClr val="FFFF00"/>
                </a:solidFill>
              </a:rPr>
              <a:t>Jefferson’s policies</a:t>
            </a:r>
          </a:p>
          <a:p>
            <a:pPr lvl="1"/>
            <a:r>
              <a:rPr lang="en-US" dirty="0" smtClean="0">
                <a:solidFill>
                  <a:srgbClr val="FFFF00"/>
                </a:solidFill>
              </a:rPr>
              <a:t>Wanted to cut debt.</a:t>
            </a:r>
          </a:p>
          <a:p>
            <a:pPr lvl="1"/>
            <a:r>
              <a:rPr lang="en-US" dirty="0" smtClean="0">
                <a:solidFill>
                  <a:srgbClr val="FFFF00"/>
                </a:solidFill>
              </a:rPr>
              <a:t>Reduce size of military</a:t>
            </a:r>
          </a:p>
          <a:p>
            <a:r>
              <a:rPr lang="en-US" dirty="0" smtClean="0">
                <a:solidFill>
                  <a:srgbClr val="FFFF00"/>
                </a:solidFill>
              </a:rPr>
              <a:t>Jefferson’s cabinet</a:t>
            </a:r>
          </a:p>
          <a:p>
            <a:pPr lvl="1"/>
            <a:r>
              <a:rPr lang="en-US" dirty="0" smtClean="0">
                <a:solidFill>
                  <a:srgbClr val="FFFF00"/>
                </a:solidFill>
              </a:rPr>
              <a:t>Secretary of State James Madison</a:t>
            </a:r>
          </a:p>
          <a:p>
            <a:pPr lvl="1"/>
            <a:r>
              <a:rPr lang="en-US" dirty="0" smtClean="0"/>
              <a:t>Secretary of Treasury Albert Gallatin</a:t>
            </a:r>
          </a:p>
          <a:p>
            <a:r>
              <a:rPr lang="en-US" dirty="0" smtClean="0"/>
              <a:t>Cutting costs. </a:t>
            </a:r>
          </a:p>
          <a:p>
            <a:pPr lvl="1"/>
            <a:r>
              <a:rPr lang="en-US" dirty="0" smtClean="0"/>
              <a:t>Cut army by 1/3 reduced navy too!</a:t>
            </a:r>
          </a:p>
          <a:p>
            <a:pPr lvl="1"/>
            <a:r>
              <a:rPr lang="en-US" dirty="0" smtClean="0">
                <a:solidFill>
                  <a:srgbClr val="FFFF00"/>
                </a:solidFill>
              </a:rPr>
              <a:t>It worked The national debt was reduced.</a:t>
            </a:r>
          </a:p>
        </p:txBody>
      </p:sp>
    </p:spTree>
    <p:extLst>
      <p:ext uri="{BB962C8B-B14F-4D97-AF65-F5344CB8AC3E}">
        <p14:creationId xmlns:p14="http://schemas.microsoft.com/office/powerpoint/2010/main" val="3519062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ts in outer space space cats gif"/>
          <p:cNvPicPr>
            <a:picLocks noChangeAspect="1" noChangeArrowheads="1" noCrop="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10048"/>
            <a:ext cx="10197967" cy="6791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9.1 notes p. 280-281</a:t>
            </a:r>
            <a:endParaRPr lang="en-US" dirty="0"/>
          </a:p>
        </p:txBody>
      </p:sp>
      <p:sp>
        <p:nvSpPr>
          <p:cNvPr id="7" name="Content Placeholder 6"/>
          <p:cNvSpPr>
            <a:spLocks noGrp="1"/>
          </p:cNvSpPr>
          <p:nvPr>
            <p:ph idx="1"/>
          </p:nvPr>
        </p:nvSpPr>
        <p:spPr/>
        <p:txBody>
          <a:bodyPr>
            <a:normAutofit lnSpcReduction="10000"/>
          </a:bodyPr>
          <a:lstStyle/>
          <a:p>
            <a:r>
              <a:rPr lang="en-US" dirty="0" smtClean="0"/>
              <a:t>Jefferson and the courts-</a:t>
            </a:r>
          </a:p>
          <a:p>
            <a:r>
              <a:rPr lang="en-US" i="1" dirty="0" smtClean="0">
                <a:solidFill>
                  <a:srgbClr val="FF0000"/>
                </a:solidFill>
                <a:latin typeface="Aharoni" panose="02010803020104030203" pitchFamily="2" charset="-79"/>
                <a:cs typeface="Aharoni" panose="02010803020104030203" pitchFamily="2" charset="-79"/>
              </a:rPr>
              <a:t>Judiciary act of 1801-</a:t>
            </a:r>
          </a:p>
          <a:p>
            <a:pPr lvl="1"/>
            <a:r>
              <a:rPr lang="en-US" i="1" dirty="0" smtClean="0">
                <a:solidFill>
                  <a:srgbClr val="FF0000"/>
                </a:solidFill>
                <a:latin typeface="Aharoni" panose="02010803020104030203" pitchFamily="2" charset="-79"/>
                <a:cs typeface="Aharoni" panose="02010803020104030203" pitchFamily="2" charset="-79"/>
              </a:rPr>
              <a:t>This act set up our regional court system</a:t>
            </a:r>
          </a:p>
          <a:p>
            <a:pPr lvl="1"/>
            <a:r>
              <a:rPr lang="en-US" i="1" dirty="0" smtClean="0">
                <a:solidFill>
                  <a:srgbClr val="FF0000"/>
                </a:solidFill>
                <a:latin typeface="Aharoni" panose="02010803020104030203" pitchFamily="2" charset="-79"/>
                <a:cs typeface="Aharoni" panose="02010803020104030203" pitchFamily="2" charset="-79"/>
              </a:rPr>
              <a:t>It created a lot of new jobs in the Judicial System</a:t>
            </a:r>
          </a:p>
          <a:p>
            <a:pPr lvl="1"/>
            <a:r>
              <a:rPr lang="en-US" dirty="0" smtClean="0">
                <a:solidFill>
                  <a:schemeClr val="tx1">
                    <a:lumMod val="50000"/>
                    <a:lumOff val="50000"/>
                  </a:schemeClr>
                </a:solidFill>
              </a:rPr>
              <a:t>The president gets to appoint those positions</a:t>
            </a:r>
          </a:p>
          <a:p>
            <a:pPr lvl="1"/>
            <a:r>
              <a:rPr lang="en-US" dirty="0" smtClean="0">
                <a:solidFill>
                  <a:schemeClr val="tx1">
                    <a:lumMod val="50000"/>
                    <a:lumOff val="50000"/>
                  </a:schemeClr>
                </a:solidFill>
              </a:rPr>
              <a:t>Adams hated Jefferson so he frantically appointed ALL of the positions so Jefferson would not have the opportunity to appoint anyone.</a:t>
            </a:r>
            <a:r>
              <a:rPr lang="en-US" dirty="0" smtClean="0">
                <a:solidFill>
                  <a:srgbClr val="FF0000"/>
                </a:solidFill>
              </a:rPr>
              <a:t> </a:t>
            </a:r>
            <a:r>
              <a:rPr lang="en-US" dirty="0" smtClean="0"/>
              <a:t>LOL what a jerk!</a:t>
            </a:r>
          </a:p>
        </p:txBody>
      </p:sp>
    </p:spTree>
    <p:extLst>
      <p:ext uri="{BB962C8B-B14F-4D97-AF65-F5344CB8AC3E}">
        <p14:creationId xmlns:p14="http://schemas.microsoft.com/office/powerpoint/2010/main" val="3519062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 notes p. 281</a:t>
            </a:r>
            <a:endParaRPr lang="en-US" dirty="0"/>
          </a:p>
        </p:txBody>
      </p:sp>
      <p:sp>
        <p:nvSpPr>
          <p:cNvPr id="3" name="Content Placeholder 2"/>
          <p:cNvSpPr>
            <a:spLocks noGrp="1"/>
          </p:cNvSpPr>
          <p:nvPr>
            <p:ph idx="1"/>
          </p:nvPr>
        </p:nvSpPr>
        <p:spPr/>
        <p:txBody>
          <a:bodyPr>
            <a:normAutofit/>
          </a:bodyPr>
          <a:lstStyle/>
          <a:p>
            <a:r>
              <a:rPr lang="en-US" dirty="0" smtClean="0"/>
              <a:t>Marbury v. Madison</a:t>
            </a:r>
          </a:p>
          <a:p>
            <a:pPr lvl="1"/>
            <a:r>
              <a:rPr lang="en-US" dirty="0" smtClean="0">
                <a:solidFill>
                  <a:srgbClr val="7030A0"/>
                </a:solidFill>
              </a:rPr>
              <a:t>Marbury took this issue to the supreme court.</a:t>
            </a:r>
          </a:p>
          <a:p>
            <a:pPr lvl="1"/>
            <a:r>
              <a:rPr lang="en-US" dirty="0" smtClean="0">
                <a:solidFill>
                  <a:srgbClr val="7030A0"/>
                </a:solidFill>
              </a:rPr>
              <a:t>John Marshal (supreme court justice) decided the court could not hear this case and also added the principal of Judicial Review to the court’s powers in his decision. </a:t>
            </a:r>
          </a:p>
          <a:p>
            <a:pPr lvl="1"/>
            <a:endParaRPr lang="en-US" dirty="0" smtClean="0">
              <a:solidFill>
                <a:srgbClr val="7030A0"/>
              </a:solidFill>
            </a:endParaRPr>
          </a:p>
        </p:txBody>
      </p:sp>
      <p:pic>
        <p:nvPicPr>
          <p:cNvPr id="3074" name="Picture 2" descr="Image result for laser ca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612" y="4157353"/>
            <a:ext cx="254606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91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Louisiana Purchase 9.2 p 282</a:t>
            </a:r>
            <a:endParaRPr lang="en-US" dirty="0"/>
          </a:p>
        </p:txBody>
      </p:sp>
      <p:sp>
        <p:nvSpPr>
          <p:cNvPr id="3" name="Content Placeholder 2"/>
          <p:cNvSpPr>
            <a:spLocks noGrp="1"/>
          </p:cNvSpPr>
          <p:nvPr>
            <p:ph idx="1"/>
          </p:nvPr>
        </p:nvSpPr>
        <p:spPr/>
        <p:txBody>
          <a:bodyPr>
            <a:normAutofit/>
          </a:bodyPr>
          <a:lstStyle/>
          <a:p>
            <a:r>
              <a:rPr lang="en-US" dirty="0" smtClean="0"/>
              <a:t>An American Story</a:t>
            </a:r>
          </a:p>
          <a:p>
            <a:pPr lvl="1"/>
            <a:r>
              <a:rPr lang="en-US" dirty="0" smtClean="0"/>
              <a:t>People moved west</a:t>
            </a:r>
          </a:p>
          <a:p>
            <a:r>
              <a:rPr lang="en-US" dirty="0" smtClean="0"/>
              <a:t>Western Territory</a:t>
            </a:r>
          </a:p>
          <a:p>
            <a:pPr lvl="1"/>
            <a:r>
              <a:rPr lang="en-US" dirty="0" smtClean="0"/>
              <a:t>Moving from the East coast over the Appalachian Mountains was hard. </a:t>
            </a:r>
          </a:p>
          <a:p>
            <a:pPr lvl="1"/>
            <a:r>
              <a:rPr lang="en-US" dirty="0" smtClean="0">
                <a:solidFill>
                  <a:srgbClr val="FF0000"/>
                </a:solidFill>
              </a:rPr>
              <a:t>People used Conestoga Wagons to travel to new lands.</a:t>
            </a:r>
          </a:p>
          <a:p>
            <a:pPr lvl="1"/>
            <a:r>
              <a:rPr lang="en-US" dirty="0" smtClean="0"/>
              <a:t>When people got to the Mississippi River they had to stop. Land west of the river belonged to Spain</a:t>
            </a:r>
            <a:endParaRPr lang="en-US" dirty="0"/>
          </a:p>
        </p:txBody>
      </p:sp>
      <p:pic>
        <p:nvPicPr>
          <p:cNvPr id="7170" name="Picture 2" descr="tylerthecreator san francisco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264727" y="1145574"/>
            <a:ext cx="2514600" cy="200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679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iet coke cats"/>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35577" y="-76200"/>
            <a:ext cx="5953125" cy="6334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9.2 notes p. 283</a:t>
            </a:r>
            <a:endParaRPr lang="en-US" dirty="0"/>
          </a:p>
        </p:txBody>
      </p:sp>
      <p:sp>
        <p:nvSpPr>
          <p:cNvPr id="3" name="Content Placeholder 2"/>
          <p:cNvSpPr>
            <a:spLocks noGrp="1"/>
          </p:cNvSpPr>
          <p:nvPr>
            <p:ph idx="1"/>
          </p:nvPr>
        </p:nvSpPr>
        <p:spPr/>
        <p:txBody>
          <a:bodyPr/>
          <a:lstStyle/>
          <a:p>
            <a:r>
              <a:rPr lang="en-US" dirty="0" smtClean="0"/>
              <a:t>The French Threat</a:t>
            </a:r>
          </a:p>
          <a:p>
            <a:pPr lvl="1"/>
            <a:r>
              <a:rPr lang="en-US" dirty="0" smtClean="0"/>
              <a:t>In 1802 Spain suddenly stopped letting the US use the Mississippi River.</a:t>
            </a:r>
          </a:p>
          <a:p>
            <a:pPr lvl="1"/>
            <a:r>
              <a:rPr lang="en-US" dirty="0" smtClean="0"/>
              <a:t>Jefferson learned that </a:t>
            </a:r>
            <a:r>
              <a:rPr lang="en-US" dirty="0" smtClean="0">
                <a:solidFill>
                  <a:srgbClr val="FF0000"/>
                </a:solidFill>
              </a:rPr>
              <a:t>Spain had secretly given the Louisiana Territory back to France</a:t>
            </a:r>
            <a:r>
              <a:rPr lang="en-US" dirty="0" smtClean="0"/>
              <a:t>. </a:t>
            </a:r>
          </a:p>
          <a:p>
            <a:pPr lvl="1"/>
            <a:r>
              <a:rPr lang="en-US" dirty="0" smtClean="0">
                <a:solidFill>
                  <a:srgbClr val="FF0000"/>
                </a:solidFill>
              </a:rPr>
              <a:t>Jefferson authorized </a:t>
            </a:r>
            <a:r>
              <a:rPr lang="en-US" dirty="0" smtClean="0"/>
              <a:t>Robert Livingston to travel to France and </a:t>
            </a:r>
            <a:r>
              <a:rPr lang="en-US" dirty="0" smtClean="0">
                <a:solidFill>
                  <a:srgbClr val="FF0000"/>
                </a:solidFill>
              </a:rPr>
              <a:t>offer up to 10 Million dollars for New Orleans </a:t>
            </a:r>
            <a:r>
              <a:rPr lang="en-US" dirty="0" smtClean="0"/>
              <a:t>and the lands surrounding it. </a:t>
            </a:r>
            <a:endParaRPr lang="en-US" dirty="0"/>
          </a:p>
        </p:txBody>
      </p:sp>
    </p:spTree>
    <p:extLst>
      <p:ext uri="{BB962C8B-B14F-4D97-AF65-F5344CB8AC3E}">
        <p14:creationId xmlns:p14="http://schemas.microsoft.com/office/powerpoint/2010/main" val="3105349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9.2 notes p. 283</a:t>
            </a:r>
            <a:endParaRPr lang="en-US" dirty="0"/>
          </a:p>
        </p:txBody>
      </p:sp>
      <p:sp>
        <p:nvSpPr>
          <p:cNvPr id="3" name="Content Placeholder 2"/>
          <p:cNvSpPr>
            <a:spLocks noGrp="1"/>
          </p:cNvSpPr>
          <p:nvPr>
            <p:ph idx="1"/>
          </p:nvPr>
        </p:nvSpPr>
        <p:spPr/>
        <p:txBody>
          <a:bodyPr/>
          <a:lstStyle/>
          <a:p>
            <a:r>
              <a:rPr lang="en-US" dirty="0" smtClean="0"/>
              <a:t>Revolt in Santo Domingo</a:t>
            </a:r>
          </a:p>
          <a:p>
            <a:pPr lvl="1"/>
            <a:r>
              <a:rPr lang="en-US" dirty="0" smtClean="0"/>
              <a:t>France lost </a:t>
            </a:r>
            <a:r>
              <a:rPr lang="en-US" dirty="0" smtClean="0">
                <a:solidFill>
                  <a:srgbClr val="FF0000"/>
                </a:solidFill>
              </a:rPr>
              <a:t>Santo Domingo when Toussaint-</a:t>
            </a:r>
            <a:r>
              <a:rPr lang="en-US" dirty="0" err="1" smtClean="0">
                <a:solidFill>
                  <a:srgbClr val="FF0000"/>
                </a:solidFill>
              </a:rPr>
              <a:t>Loverture</a:t>
            </a:r>
            <a:r>
              <a:rPr lang="en-US" dirty="0" smtClean="0">
                <a:solidFill>
                  <a:srgbClr val="FF0000"/>
                </a:solidFill>
              </a:rPr>
              <a:t> led a rebellion</a:t>
            </a:r>
            <a:r>
              <a:rPr lang="en-US" dirty="0" smtClean="0"/>
              <a:t> and kicked France out</a:t>
            </a:r>
          </a:p>
          <a:p>
            <a:r>
              <a:rPr lang="en-US" dirty="0" smtClean="0"/>
              <a:t>The Nation Expands</a:t>
            </a:r>
          </a:p>
          <a:p>
            <a:pPr lvl="1"/>
            <a:r>
              <a:rPr lang="en-US" dirty="0" smtClean="0"/>
              <a:t>Without Santo Domingo, Napoleon didn’t need Louisiana. </a:t>
            </a:r>
            <a:endParaRPr lang="en-US" dirty="0"/>
          </a:p>
          <a:p>
            <a:pPr lvl="1"/>
            <a:r>
              <a:rPr lang="en-US" dirty="0" smtClean="0"/>
              <a:t>He countered Jefferson’s offer and sold </a:t>
            </a:r>
            <a:r>
              <a:rPr lang="en-US" dirty="0" smtClean="0">
                <a:solidFill>
                  <a:srgbClr val="FF0000"/>
                </a:solidFill>
              </a:rPr>
              <a:t>all of Louisiana to the US for 15 Million dollars</a:t>
            </a:r>
            <a:r>
              <a:rPr lang="en-US" dirty="0" smtClean="0"/>
              <a:t>.</a:t>
            </a:r>
            <a:endParaRPr lang="en-US" dirty="0"/>
          </a:p>
        </p:txBody>
      </p:sp>
      <p:pic>
        <p:nvPicPr>
          <p:cNvPr id="8194" name="Picture 2" descr="laser cat cat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216939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119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3-ec.buzzfed.com/static/2014-09/12/13/enhanced/webdr08/enhanced-16118-1410543386-1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8600" y="76200"/>
            <a:ext cx="9560895" cy="63790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9.2 notes p. 284</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Lewis and Clark</a:t>
            </a:r>
          </a:p>
          <a:p>
            <a:pPr lvl="1"/>
            <a:r>
              <a:rPr lang="en-US" dirty="0" smtClean="0"/>
              <a:t>Jefferson wanted to learn more about the Louisiana purchase. </a:t>
            </a:r>
          </a:p>
          <a:p>
            <a:pPr lvl="1"/>
            <a:r>
              <a:rPr lang="en-US" dirty="0" smtClean="0"/>
              <a:t>He sent out </a:t>
            </a:r>
            <a:r>
              <a:rPr lang="en-US" dirty="0" smtClean="0">
                <a:solidFill>
                  <a:srgbClr val="FF0000"/>
                </a:solidFill>
              </a:rPr>
              <a:t>Lewis and Clark to explore the LA Territory.</a:t>
            </a:r>
          </a:p>
          <a:p>
            <a:pPr lvl="1"/>
            <a:r>
              <a:rPr lang="en-US" dirty="0" smtClean="0">
                <a:solidFill>
                  <a:srgbClr val="FF0000"/>
                </a:solidFill>
              </a:rPr>
              <a:t>The expedition started in St. Louis and was aided by Sacagawea (a native woman) and an African American named York </a:t>
            </a:r>
            <a:r>
              <a:rPr lang="en-US" dirty="0" smtClean="0"/>
              <a:t>along the way.</a:t>
            </a:r>
          </a:p>
          <a:p>
            <a:r>
              <a:rPr lang="en-US" dirty="0" smtClean="0"/>
              <a:t>Pikes Expedition</a:t>
            </a:r>
          </a:p>
          <a:p>
            <a:pPr lvl="1"/>
            <a:r>
              <a:rPr lang="en-US" dirty="0" smtClean="0">
                <a:solidFill>
                  <a:srgbClr val="FF0000"/>
                </a:solidFill>
              </a:rPr>
              <a:t>Zeb pike </a:t>
            </a:r>
            <a:r>
              <a:rPr lang="en-US" dirty="0" smtClean="0"/>
              <a:t>led a similar expedition and </a:t>
            </a:r>
            <a:r>
              <a:rPr lang="en-US" dirty="0" smtClean="0">
                <a:solidFill>
                  <a:srgbClr val="FF0000"/>
                </a:solidFill>
              </a:rPr>
              <a:t>explored Colorado. Pikes peak was named after him. </a:t>
            </a:r>
            <a:r>
              <a:rPr lang="en-US" dirty="0" smtClean="0"/>
              <a:t>He called it Grand </a:t>
            </a:r>
            <a:r>
              <a:rPr lang="en-US" dirty="0" smtClean="0"/>
              <a:t>Peak</a:t>
            </a:r>
            <a:endParaRPr lang="en-US" sz="6500" dirty="0" smtClean="0">
              <a:solidFill>
                <a:srgbClr val="0070C0"/>
              </a:solidFill>
            </a:endParaRPr>
          </a:p>
        </p:txBody>
      </p:sp>
    </p:spTree>
    <p:extLst>
      <p:ext uri="{BB962C8B-B14F-4D97-AF65-F5344CB8AC3E}">
        <p14:creationId xmlns:p14="http://schemas.microsoft.com/office/powerpoint/2010/main" val="862753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chapter 8 and 9</a:t>
            </a:r>
            <a:endParaRPr lang="en-US" dirty="0"/>
          </a:p>
        </p:txBody>
      </p:sp>
      <p:sp>
        <p:nvSpPr>
          <p:cNvPr id="3" name="Content Placeholder 2"/>
          <p:cNvSpPr>
            <a:spLocks noGrp="1"/>
          </p:cNvSpPr>
          <p:nvPr>
            <p:ph idx="1"/>
          </p:nvPr>
        </p:nvSpPr>
        <p:spPr/>
        <p:txBody>
          <a:bodyPr/>
          <a:lstStyle/>
          <a:p>
            <a:r>
              <a:rPr lang="en-US" dirty="0" smtClean="0"/>
              <a:t>Look through all of the sections in chapter 8 and 9. </a:t>
            </a:r>
          </a:p>
          <a:p>
            <a:r>
              <a:rPr lang="en-US" dirty="0" smtClean="0"/>
              <a:t>What do you think the sections main theme might be?</a:t>
            </a:r>
          </a:p>
          <a:p>
            <a:r>
              <a:rPr lang="en-US" dirty="0" smtClean="0"/>
              <a:t>What do you want to learn about American history from this era? (list as many as you want but at least 3)</a:t>
            </a:r>
            <a:endParaRPr lang="en-US" dirty="0"/>
          </a:p>
        </p:txBody>
      </p:sp>
    </p:spTree>
    <p:extLst>
      <p:ext uri="{BB962C8B-B14F-4D97-AF65-F5344CB8AC3E}">
        <p14:creationId xmlns:p14="http://schemas.microsoft.com/office/powerpoint/2010/main" val="3070883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9.2 notes p. 285</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Federalists plan to secede</a:t>
            </a:r>
          </a:p>
          <a:p>
            <a:pPr lvl="1"/>
            <a:r>
              <a:rPr lang="en-US" dirty="0" smtClean="0"/>
              <a:t>Many federalists opposed the Louisiana Purchase</a:t>
            </a:r>
          </a:p>
          <a:p>
            <a:pPr lvl="1"/>
            <a:r>
              <a:rPr lang="en-US" dirty="0" smtClean="0">
                <a:solidFill>
                  <a:srgbClr val="FF0000"/>
                </a:solidFill>
              </a:rPr>
              <a:t>A group of federalists in Massachusetts plotted to secede (withdraw) from the Union</a:t>
            </a:r>
            <a:r>
              <a:rPr lang="en-US" dirty="0" smtClean="0"/>
              <a:t> and form a “Northern Confederacy”</a:t>
            </a:r>
          </a:p>
          <a:p>
            <a:pPr lvl="1"/>
            <a:r>
              <a:rPr lang="en-US" dirty="0" smtClean="0"/>
              <a:t>They wanted New York to join them. They thought with New York and Massachusetts they could form a stable country.</a:t>
            </a:r>
          </a:p>
          <a:p>
            <a:pPr lvl="1"/>
            <a:r>
              <a:rPr lang="en-US" dirty="0" smtClean="0">
                <a:solidFill>
                  <a:srgbClr val="FF0000"/>
                </a:solidFill>
              </a:rPr>
              <a:t>They got </a:t>
            </a:r>
            <a:r>
              <a:rPr lang="en-US" dirty="0" smtClean="0"/>
              <a:t>former Vice president </a:t>
            </a:r>
            <a:r>
              <a:rPr lang="en-US" dirty="0" smtClean="0">
                <a:solidFill>
                  <a:srgbClr val="FF0000"/>
                </a:solidFill>
              </a:rPr>
              <a:t>Aaron Burr to join their cause and run for Governor of New York </a:t>
            </a:r>
            <a:r>
              <a:rPr lang="en-US" dirty="0" smtClean="0"/>
              <a:t>He lost.</a:t>
            </a:r>
          </a:p>
          <a:p>
            <a:pPr lvl="1"/>
            <a:r>
              <a:rPr lang="en-US" dirty="0" smtClean="0">
                <a:solidFill>
                  <a:srgbClr val="7030A0"/>
                </a:solidFill>
              </a:rPr>
              <a:t>Hamilton accused Burr of treason and Burr challenged Hamilton to a duel. </a:t>
            </a:r>
          </a:p>
          <a:p>
            <a:pPr lvl="1"/>
            <a:r>
              <a:rPr lang="en-US" dirty="0" smtClean="0">
                <a:solidFill>
                  <a:srgbClr val="7030A0"/>
                </a:solidFill>
              </a:rPr>
              <a:t>Burr killed Hamilton in the Duel and fled.</a:t>
            </a:r>
            <a:endParaRPr lang="en-US" dirty="0">
              <a:solidFill>
                <a:srgbClr val="7030A0"/>
              </a:solidFill>
            </a:endParaRPr>
          </a:p>
        </p:txBody>
      </p:sp>
    </p:spTree>
    <p:extLst>
      <p:ext uri="{BB962C8B-B14F-4D97-AF65-F5344CB8AC3E}">
        <p14:creationId xmlns:p14="http://schemas.microsoft.com/office/powerpoint/2010/main" val="2347195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 A time of Conflict p. 288</a:t>
            </a:r>
            <a:endParaRPr lang="en-US" dirty="0"/>
          </a:p>
        </p:txBody>
      </p:sp>
      <p:sp>
        <p:nvSpPr>
          <p:cNvPr id="3" name="Content Placeholder 2"/>
          <p:cNvSpPr>
            <a:spLocks noGrp="1"/>
          </p:cNvSpPr>
          <p:nvPr>
            <p:ph idx="1"/>
          </p:nvPr>
        </p:nvSpPr>
        <p:spPr>
          <a:xfrm>
            <a:off x="457200" y="1600200"/>
            <a:ext cx="4495800" cy="4525963"/>
          </a:xfrm>
        </p:spPr>
        <p:txBody>
          <a:bodyPr>
            <a:normAutofit fontScale="70000" lnSpcReduction="20000"/>
          </a:bodyPr>
          <a:lstStyle/>
          <a:p>
            <a:r>
              <a:rPr lang="en-US" dirty="0" smtClean="0"/>
              <a:t>An American Story- it was risky to sail in the early 1800’s</a:t>
            </a:r>
          </a:p>
          <a:p>
            <a:r>
              <a:rPr lang="en-US" dirty="0" smtClean="0"/>
              <a:t>Americans in Foreign Seas</a:t>
            </a:r>
          </a:p>
          <a:p>
            <a:pPr lvl="1"/>
            <a:r>
              <a:rPr lang="en-US" dirty="0" smtClean="0">
                <a:solidFill>
                  <a:srgbClr val="FF0000"/>
                </a:solidFill>
              </a:rPr>
              <a:t>Americans depended upon trading overseas</a:t>
            </a:r>
          </a:p>
          <a:p>
            <a:r>
              <a:rPr lang="en-US" dirty="0" smtClean="0"/>
              <a:t>Barbary Pirates</a:t>
            </a:r>
          </a:p>
          <a:p>
            <a:pPr lvl="1"/>
            <a:r>
              <a:rPr lang="en-US" dirty="0" smtClean="0">
                <a:solidFill>
                  <a:srgbClr val="FF0000"/>
                </a:solidFill>
              </a:rPr>
              <a:t>One of the dangers in shipping was piracy</a:t>
            </a:r>
          </a:p>
          <a:p>
            <a:r>
              <a:rPr lang="en-US" dirty="0" smtClean="0"/>
              <a:t>War with Tripoli</a:t>
            </a:r>
          </a:p>
          <a:p>
            <a:pPr lvl="1"/>
            <a:r>
              <a:rPr lang="en-US" dirty="0" smtClean="0">
                <a:solidFill>
                  <a:srgbClr val="FF0000"/>
                </a:solidFill>
              </a:rPr>
              <a:t>The US had a small-scale war with the pirates in Tripoli.</a:t>
            </a:r>
          </a:p>
          <a:p>
            <a:pPr lvl="1"/>
            <a:r>
              <a:rPr lang="en-US" dirty="0" smtClean="0">
                <a:solidFill>
                  <a:srgbClr val="FF0000"/>
                </a:solidFill>
              </a:rPr>
              <a:t>Stephen Decatur burned the Naval ship the </a:t>
            </a:r>
            <a:r>
              <a:rPr lang="en-US" i="1" dirty="0" smtClean="0">
                <a:solidFill>
                  <a:srgbClr val="FF0000"/>
                </a:solidFill>
              </a:rPr>
              <a:t>Philadelphia</a:t>
            </a:r>
            <a:r>
              <a:rPr lang="en-US" dirty="0" smtClean="0">
                <a:solidFill>
                  <a:srgbClr val="FF0000"/>
                </a:solidFill>
              </a:rPr>
              <a:t> to keep it out of Pirates hands.</a:t>
            </a:r>
            <a:endParaRPr lang="en-US" dirty="0">
              <a:solidFill>
                <a:srgbClr val="FF0000"/>
              </a:solidFill>
            </a:endParaRPr>
          </a:p>
        </p:txBody>
      </p:sp>
      <p:pic>
        <p:nvPicPr>
          <p:cNvPr id="2050" name="Picture 2" descr="Image result for laser c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070" y="1219200"/>
            <a:ext cx="4267200" cy="482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3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 notes p 290</a:t>
            </a:r>
            <a:endParaRPr lang="en-US" dirty="0"/>
          </a:p>
        </p:txBody>
      </p:sp>
      <p:sp>
        <p:nvSpPr>
          <p:cNvPr id="3" name="Content Placeholder 2"/>
          <p:cNvSpPr>
            <a:spLocks noGrp="1"/>
          </p:cNvSpPr>
          <p:nvPr>
            <p:ph idx="1"/>
          </p:nvPr>
        </p:nvSpPr>
        <p:spPr/>
        <p:txBody>
          <a:bodyPr/>
          <a:lstStyle/>
          <a:p>
            <a:r>
              <a:rPr lang="en-US" dirty="0" smtClean="0"/>
              <a:t>Freedom of the Seas</a:t>
            </a:r>
          </a:p>
          <a:p>
            <a:pPr lvl="1"/>
            <a:r>
              <a:rPr lang="en-US" dirty="0" smtClean="0"/>
              <a:t>Jefferson easily won a second term as president</a:t>
            </a:r>
          </a:p>
          <a:p>
            <a:pPr lvl="1"/>
            <a:r>
              <a:rPr lang="en-US" dirty="0" smtClean="0">
                <a:solidFill>
                  <a:srgbClr val="FF0000"/>
                </a:solidFill>
              </a:rPr>
              <a:t>Britain and France were fighting and their conflict drug America in.</a:t>
            </a:r>
          </a:p>
          <a:p>
            <a:r>
              <a:rPr lang="en-US" dirty="0" smtClean="0">
                <a:solidFill>
                  <a:srgbClr val="FF0000"/>
                </a:solidFill>
              </a:rPr>
              <a:t>American Neutral rights were violated</a:t>
            </a:r>
          </a:p>
          <a:p>
            <a:r>
              <a:rPr lang="en-US" dirty="0" smtClean="0">
                <a:solidFill>
                  <a:srgbClr val="FF0000"/>
                </a:solidFill>
              </a:rPr>
              <a:t>American Sailors were kidnapped by the British (impressment)</a:t>
            </a:r>
            <a:endParaRPr lang="en-US" dirty="0">
              <a:solidFill>
                <a:srgbClr val="FF0000"/>
              </a:solidFill>
            </a:endParaRPr>
          </a:p>
        </p:txBody>
      </p:sp>
      <p:pic>
        <p:nvPicPr>
          <p:cNvPr id="2050" name="Picture 2" descr="http://sibylschristmas.files.wordpress.com/2008/11/pirate-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81001"/>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011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 notes p. 290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Attack on the Chesapeake</a:t>
            </a:r>
          </a:p>
          <a:p>
            <a:pPr lvl="1"/>
            <a:r>
              <a:rPr lang="en-US" dirty="0" smtClean="0"/>
              <a:t>If the Americans refused to let the British board their ships the British would attack. </a:t>
            </a:r>
            <a:r>
              <a:rPr lang="en-US" dirty="0" smtClean="0">
                <a:solidFill>
                  <a:srgbClr val="FF0000"/>
                </a:solidFill>
              </a:rPr>
              <a:t>The British attacked the Chesapeake and killed 3.</a:t>
            </a:r>
          </a:p>
          <a:p>
            <a:pPr lvl="1"/>
            <a:r>
              <a:rPr lang="en-US" dirty="0" smtClean="0"/>
              <a:t>Jefferson did not want a war with Britain.</a:t>
            </a:r>
          </a:p>
          <a:p>
            <a:r>
              <a:rPr lang="en-US" dirty="0" smtClean="0"/>
              <a:t>A disastrous trade ban</a:t>
            </a:r>
          </a:p>
          <a:p>
            <a:pPr lvl="1"/>
            <a:r>
              <a:rPr lang="en-US" dirty="0" smtClean="0">
                <a:solidFill>
                  <a:srgbClr val="FF0000"/>
                </a:solidFill>
              </a:rPr>
              <a:t>Instead of war </a:t>
            </a:r>
            <a:r>
              <a:rPr lang="en-US" dirty="0" smtClean="0"/>
              <a:t>Jefferson tried to hurt Britain with the </a:t>
            </a:r>
            <a:r>
              <a:rPr lang="en-US" dirty="0" smtClean="0">
                <a:solidFill>
                  <a:srgbClr val="FF0000"/>
                </a:solidFill>
              </a:rPr>
              <a:t>Embargo Act</a:t>
            </a:r>
            <a:r>
              <a:rPr lang="en-US" dirty="0" smtClean="0"/>
              <a:t>. It </a:t>
            </a:r>
            <a:r>
              <a:rPr lang="en-US" dirty="0" smtClean="0">
                <a:solidFill>
                  <a:srgbClr val="FF0000"/>
                </a:solidFill>
              </a:rPr>
              <a:t>prevented trade with Britain and ALL </a:t>
            </a:r>
            <a:r>
              <a:rPr lang="en-US" dirty="0" smtClean="0"/>
              <a:t>other </a:t>
            </a:r>
            <a:r>
              <a:rPr lang="en-US" dirty="0" smtClean="0">
                <a:solidFill>
                  <a:srgbClr val="FF0000"/>
                </a:solidFill>
              </a:rPr>
              <a:t>countries</a:t>
            </a:r>
            <a:r>
              <a:rPr lang="en-US" dirty="0" smtClean="0"/>
              <a:t>. </a:t>
            </a:r>
            <a:r>
              <a:rPr lang="en-US" dirty="0" smtClean="0">
                <a:solidFill>
                  <a:srgbClr val="FF0000"/>
                </a:solidFill>
              </a:rPr>
              <a:t>It crippled the American Economy</a:t>
            </a:r>
            <a:r>
              <a:rPr lang="en-US" dirty="0" smtClean="0"/>
              <a:t>! </a:t>
            </a:r>
            <a:r>
              <a:rPr lang="en-US" dirty="0" smtClean="0">
                <a:solidFill>
                  <a:srgbClr val="FF0000"/>
                </a:solidFill>
              </a:rPr>
              <a:t>It was repealed </a:t>
            </a:r>
            <a:r>
              <a:rPr lang="en-US" dirty="0" smtClean="0"/>
              <a:t>and replaced with the weaker </a:t>
            </a:r>
            <a:r>
              <a:rPr lang="en-US" dirty="0" smtClean="0">
                <a:solidFill>
                  <a:srgbClr val="FF0000"/>
                </a:solidFill>
              </a:rPr>
              <a:t>Non-</a:t>
            </a:r>
            <a:r>
              <a:rPr lang="en-US" dirty="0" err="1" smtClean="0">
                <a:solidFill>
                  <a:srgbClr val="FF0000"/>
                </a:solidFill>
              </a:rPr>
              <a:t>Intercorse</a:t>
            </a:r>
            <a:r>
              <a:rPr lang="en-US" dirty="0" smtClean="0">
                <a:solidFill>
                  <a:srgbClr val="FF0000"/>
                </a:solidFill>
              </a:rPr>
              <a:t> ACT. It stopped trade with Britain and France.</a:t>
            </a:r>
            <a:endParaRPr lang="en-US" dirty="0">
              <a:solidFill>
                <a:srgbClr val="FF0000"/>
              </a:solidFill>
            </a:endParaRPr>
          </a:p>
        </p:txBody>
      </p:sp>
    </p:spTree>
    <p:extLst>
      <p:ext uri="{BB962C8B-B14F-4D97-AF65-F5344CB8AC3E}">
        <p14:creationId xmlns:p14="http://schemas.microsoft.com/office/powerpoint/2010/main" val="42650335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 notes p. 291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Jefferson leaves office</a:t>
            </a:r>
          </a:p>
          <a:p>
            <a:pPr lvl="1"/>
            <a:r>
              <a:rPr lang="en-US" dirty="0" smtClean="0"/>
              <a:t>Jefferson did not run for a third term. His party the Democratic </a:t>
            </a:r>
            <a:r>
              <a:rPr lang="en-US" dirty="0" smtClean="0">
                <a:solidFill>
                  <a:srgbClr val="FF0000"/>
                </a:solidFill>
              </a:rPr>
              <a:t>Republicans chose James Madison for their candidate. </a:t>
            </a:r>
            <a:r>
              <a:rPr lang="en-US" dirty="0" smtClean="0"/>
              <a:t>The Federalists chose Charles Pinckney. </a:t>
            </a:r>
            <a:r>
              <a:rPr lang="en-US" dirty="0" smtClean="0">
                <a:solidFill>
                  <a:srgbClr val="FF0000"/>
                </a:solidFill>
              </a:rPr>
              <a:t>Madison won in a landslide</a:t>
            </a:r>
            <a:r>
              <a:rPr lang="en-US" dirty="0" smtClean="0"/>
              <a:t>.</a:t>
            </a:r>
          </a:p>
          <a:p>
            <a:r>
              <a:rPr lang="en-US" dirty="0" smtClean="0"/>
              <a:t>War Fever</a:t>
            </a:r>
          </a:p>
          <a:p>
            <a:pPr lvl="1"/>
            <a:r>
              <a:rPr lang="en-US" dirty="0" smtClean="0"/>
              <a:t>Madison faced a strong call for war.</a:t>
            </a:r>
          </a:p>
          <a:p>
            <a:r>
              <a:rPr lang="en-US" dirty="0" smtClean="0"/>
              <a:t>Closer to War</a:t>
            </a:r>
          </a:p>
          <a:p>
            <a:pPr lvl="1"/>
            <a:r>
              <a:rPr lang="en-US" dirty="0" smtClean="0"/>
              <a:t>Napoleon tricked Madison into easing trade restrictions. He continued seizing American Ships.</a:t>
            </a:r>
          </a:p>
          <a:p>
            <a:pPr lvl="1"/>
            <a:r>
              <a:rPr lang="en-US" dirty="0" smtClean="0">
                <a:solidFill>
                  <a:srgbClr val="FF0000"/>
                </a:solidFill>
              </a:rPr>
              <a:t>Madison still thought Britain more of a threat to the United States.</a:t>
            </a:r>
          </a:p>
          <a:p>
            <a:pPr lvl="1"/>
            <a:endParaRPr lang="en-US" dirty="0"/>
          </a:p>
        </p:txBody>
      </p:sp>
    </p:spTree>
    <p:extLst>
      <p:ext uri="{BB962C8B-B14F-4D97-AF65-F5344CB8AC3E}">
        <p14:creationId xmlns:p14="http://schemas.microsoft.com/office/powerpoint/2010/main" val="466627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razycatladies.files.wordpress.com/2010/04/native-americans-kopia.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8200" y="-395288"/>
            <a:ext cx="7619341" cy="7253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9.3 notes p. 292</a:t>
            </a:r>
            <a:endParaRPr lang="en-US" dirty="0"/>
          </a:p>
        </p:txBody>
      </p:sp>
      <p:sp>
        <p:nvSpPr>
          <p:cNvPr id="3" name="Content Placeholder 2"/>
          <p:cNvSpPr>
            <a:spLocks noGrp="1"/>
          </p:cNvSpPr>
          <p:nvPr>
            <p:ph idx="1"/>
          </p:nvPr>
        </p:nvSpPr>
        <p:spPr>
          <a:xfrm>
            <a:off x="228600" y="1066800"/>
            <a:ext cx="8458200" cy="5562600"/>
          </a:xfrm>
        </p:spPr>
        <p:txBody>
          <a:bodyPr>
            <a:normAutofit fontScale="92500" lnSpcReduction="20000"/>
          </a:bodyPr>
          <a:lstStyle/>
          <a:p>
            <a:r>
              <a:rPr lang="en-US" dirty="0" smtClean="0"/>
              <a:t>Frontier Conflicts</a:t>
            </a:r>
          </a:p>
          <a:p>
            <a:pPr lvl="1"/>
            <a:r>
              <a:rPr lang="en-US" dirty="0" smtClean="0">
                <a:solidFill>
                  <a:srgbClr val="FFFF00"/>
                </a:solidFill>
              </a:rPr>
              <a:t>Native Americans built a confederation led by Tecumseh. </a:t>
            </a:r>
          </a:p>
          <a:p>
            <a:pPr lvl="1"/>
            <a:r>
              <a:rPr lang="en-US" dirty="0" smtClean="0">
                <a:solidFill>
                  <a:srgbClr val="FFFF00"/>
                </a:solidFill>
              </a:rPr>
              <a:t>With British backing the Native Americans built Prophetstown and attempted to halt settlement of Whites in their lands.</a:t>
            </a:r>
          </a:p>
          <a:p>
            <a:r>
              <a:rPr lang="en-US" dirty="0" smtClean="0"/>
              <a:t>A meeting with Harrison</a:t>
            </a:r>
          </a:p>
          <a:p>
            <a:pPr lvl="1"/>
            <a:r>
              <a:rPr lang="en-US" dirty="0" smtClean="0"/>
              <a:t>William Henry Harrison was worried about Tecumseh and his brother the Prophet.</a:t>
            </a:r>
          </a:p>
          <a:p>
            <a:pPr lvl="1"/>
            <a:r>
              <a:rPr lang="en-US" dirty="0" smtClean="0">
                <a:solidFill>
                  <a:srgbClr val="FFFF00"/>
                </a:solidFill>
              </a:rPr>
              <a:t>The Prophet taught the Native Americans to return to their ancestral customs.</a:t>
            </a:r>
          </a:p>
          <a:p>
            <a:pPr lvl="1"/>
            <a:r>
              <a:rPr lang="en-US" dirty="0" smtClean="0">
                <a:solidFill>
                  <a:srgbClr val="FFFF00"/>
                </a:solidFill>
              </a:rPr>
              <a:t>Harrison  destroyed Prophetstown on the Tippecanoe River. </a:t>
            </a:r>
          </a:p>
          <a:p>
            <a:pPr lvl="1"/>
            <a:r>
              <a:rPr lang="en-US" dirty="0" smtClean="0">
                <a:solidFill>
                  <a:srgbClr val="FFFF00"/>
                </a:solidFill>
              </a:rPr>
              <a:t>This pushed Tecumseh </a:t>
            </a:r>
            <a:r>
              <a:rPr lang="en-US" dirty="0" smtClean="0"/>
              <a:t>into further alliance with the British.</a:t>
            </a:r>
          </a:p>
          <a:p>
            <a:pPr lvl="1"/>
            <a:endParaRPr lang="en-US" dirty="0" smtClean="0">
              <a:solidFill>
                <a:srgbClr val="FF0000"/>
              </a:solidFill>
            </a:endParaRPr>
          </a:p>
          <a:p>
            <a:pPr lvl="1"/>
            <a:endParaRPr lang="en-US" dirty="0"/>
          </a:p>
        </p:txBody>
      </p:sp>
    </p:spTree>
    <p:extLst>
      <p:ext uri="{BB962C8B-B14F-4D97-AF65-F5344CB8AC3E}">
        <p14:creationId xmlns:p14="http://schemas.microsoft.com/office/powerpoint/2010/main" val="29983639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Spoilers!</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F0000"/>
                </a:solidFill>
              </a:rPr>
              <a:t>I will not behave like a child in Bear Time. X 100</a:t>
            </a:r>
          </a:p>
          <a:p>
            <a:endParaRPr lang="en-US" dirty="0"/>
          </a:p>
          <a:p>
            <a:r>
              <a:rPr lang="en-US" dirty="0" smtClean="0"/>
              <a:t>The false Prince</a:t>
            </a:r>
          </a:p>
          <a:p>
            <a:pPr lvl="1"/>
            <a:r>
              <a:rPr lang="en-US" dirty="0" smtClean="0">
                <a:solidFill>
                  <a:srgbClr val="FF0000"/>
                </a:solidFill>
              </a:rPr>
              <a:t>Connor dies in a pirate attack at the end.</a:t>
            </a:r>
          </a:p>
          <a:p>
            <a:r>
              <a:rPr lang="en-US" dirty="0" smtClean="0"/>
              <a:t>Time after time</a:t>
            </a:r>
          </a:p>
          <a:p>
            <a:pPr lvl="1"/>
            <a:r>
              <a:rPr lang="en-US" dirty="0" smtClean="0">
                <a:solidFill>
                  <a:srgbClr val="FF0000"/>
                </a:solidFill>
              </a:rPr>
              <a:t>Bennet is revealed to not be time traveler but instead is in an insane asylum suffering a mental breakdown and imagining  his relationship with Anna</a:t>
            </a:r>
          </a:p>
        </p:txBody>
      </p:sp>
    </p:spTree>
    <p:extLst>
      <p:ext uri="{BB962C8B-B14F-4D97-AF65-F5344CB8AC3E}">
        <p14:creationId xmlns:p14="http://schemas.microsoft.com/office/powerpoint/2010/main" val="2513537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nitedcats.files.wordpress.com/2006/11/war_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552" y="3124201"/>
            <a:ext cx="4610098"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9.3 notes p. 293</a:t>
            </a:r>
            <a:endParaRPr lang="en-US" dirty="0"/>
          </a:p>
        </p:txBody>
      </p:sp>
      <p:sp>
        <p:nvSpPr>
          <p:cNvPr id="3" name="Content Placeholder 2"/>
          <p:cNvSpPr>
            <a:spLocks noGrp="1"/>
          </p:cNvSpPr>
          <p:nvPr>
            <p:ph idx="1"/>
          </p:nvPr>
        </p:nvSpPr>
        <p:spPr/>
        <p:txBody>
          <a:bodyPr/>
          <a:lstStyle/>
          <a:p>
            <a:r>
              <a:rPr lang="en-US" dirty="0" smtClean="0"/>
              <a:t>War Hawks</a:t>
            </a:r>
          </a:p>
          <a:p>
            <a:pPr lvl="1"/>
            <a:r>
              <a:rPr lang="en-US" dirty="0" smtClean="0">
                <a:solidFill>
                  <a:srgbClr val="FF0000"/>
                </a:solidFill>
              </a:rPr>
              <a:t>A group of </a:t>
            </a:r>
            <a:r>
              <a:rPr lang="en-US" dirty="0" smtClean="0"/>
              <a:t>Democratic</a:t>
            </a:r>
            <a:r>
              <a:rPr lang="en-US" dirty="0" smtClean="0">
                <a:solidFill>
                  <a:srgbClr val="FF0000"/>
                </a:solidFill>
              </a:rPr>
              <a:t> Republicans begged for War. They were known as War Hawks.</a:t>
            </a:r>
          </a:p>
          <a:p>
            <a:pPr lvl="1"/>
            <a:r>
              <a:rPr lang="en-US" dirty="0" smtClean="0">
                <a:solidFill>
                  <a:srgbClr val="FF0000"/>
                </a:solidFill>
              </a:rPr>
              <a:t>The War Hawks were </a:t>
            </a:r>
            <a:r>
              <a:rPr lang="en-US" dirty="0" smtClean="0">
                <a:solidFill>
                  <a:srgbClr val="FFC000"/>
                </a:solidFill>
              </a:rPr>
              <a:t>led by Henry Clay </a:t>
            </a:r>
            <a:r>
              <a:rPr lang="en-US" dirty="0" smtClean="0">
                <a:solidFill>
                  <a:srgbClr val="FF0000"/>
                </a:solidFill>
              </a:rPr>
              <a:t>and John Calhoun. They had str</a:t>
            </a:r>
            <a:r>
              <a:rPr lang="en-US" dirty="0" smtClean="0">
                <a:solidFill>
                  <a:srgbClr val="FFC000"/>
                </a:solidFill>
              </a:rPr>
              <a:t>ong Nationalism</a:t>
            </a:r>
            <a:r>
              <a:rPr lang="en-US" dirty="0" smtClean="0">
                <a:solidFill>
                  <a:srgbClr val="FF0000"/>
                </a:solidFill>
              </a:rPr>
              <a:t>.</a:t>
            </a:r>
            <a:r>
              <a:rPr lang="en-US" dirty="0" smtClean="0"/>
              <a:t> They urged for major military spending. </a:t>
            </a:r>
          </a:p>
          <a:p>
            <a:r>
              <a:rPr lang="en-US" dirty="0" smtClean="0"/>
              <a:t>Declaring War</a:t>
            </a:r>
          </a:p>
          <a:p>
            <a:pPr lvl="1"/>
            <a:r>
              <a:rPr lang="en-US" dirty="0" smtClean="0">
                <a:solidFill>
                  <a:srgbClr val="FF0000"/>
                </a:solidFill>
              </a:rPr>
              <a:t>Madison declared war on Britain in 1812.</a:t>
            </a:r>
            <a:endParaRPr lang="en-US" dirty="0">
              <a:solidFill>
                <a:srgbClr val="FF0000"/>
              </a:solidFill>
            </a:endParaRPr>
          </a:p>
        </p:txBody>
      </p:sp>
    </p:spTree>
    <p:extLst>
      <p:ext uri="{BB962C8B-B14F-4D97-AF65-F5344CB8AC3E}">
        <p14:creationId xmlns:p14="http://schemas.microsoft.com/office/powerpoint/2010/main" val="36175303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And Clark</a:t>
            </a:r>
            <a:endParaRPr lang="en-US" dirty="0"/>
          </a:p>
        </p:txBody>
      </p:sp>
      <p:sp>
        <p:nvSpPr>
          <p:cNvPr id="3" name="Content Placeholder 2"/>
          <p:cNvSpPr>
            <a:spLocks noGrp="1"/>
          </p:cNvSpPr>
          <p:nvPr>
            <p:ph idx="1"/>
          </p:nvPr>
        </p:nvSpPr>
        <p:spPr/>
        <p:txBody>
          <a:bodyPr/>
          <a:lstStyle/>
          <a:p>
            <a:r>
              <a:rPr lang="en-US" dirty="0" smtClean="0"/>
              <a:t>Brainstorm a list of reason’s why the Louisiana territory would have been important to Americans during President Jefferson’s time.</a:t>
            </a:r>
          </a:p>
          <a:p>
            <a:r>
              <a:rPr lang="en-US" dirty="0" smtClean="0"/>
              <a:t>What information were Lewis and Clark collecting for Jefferson? </a:t>
            </a:r>
          </a:p>
          <a:p>
            <a:r>
              <a:rPr lang="en-US" dirty="0" smtClean="0"/>
              <a:t>In your own words describe the routes that they took.</a:t>
            </a:r>
          </a:p>
          <a:p>
            <a:endParaRPr lang="en-US" dirty="0"/>
          </a:p>
        </p:txBody>
      </p:sp>
    </p:spTree>
    <p:extLst>
      <p:ext uri="{BB962C8B-B14F-4D97-AF65-F5344CB8AC3E}">
        <p14:creationId xmlns:p14="http://schemas.microsoft.com/office/powerpoint/2010/main" val="3978939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 Lewis and Clark</a:t>
            </a:r>
            <a:endParaRPr lang="en-US" dirty="0"/>
          </a:p>
        </p:txBody>
      </p:sp>
      <p:sp>
        <p:nvSpPr>
          <p:cNvPr id="3" name="Content Placeholder 2"/>
          <p:cNvSpPr>
            <a:spLocks noGrp="1"/>
          </p:cNvSpPr>
          <p:nvPr>
            <p:ph idx="1"/>
          </p:nvPr>
        </p:nvSpPr>
        <p:spPr>
          <a:xfrm>
            <a:off x="457200" y="1219200"/>
            <a:ext cx="8229600" cy="5257800"/>
          </a:xfrm>
        </p:spPr>
        <p:txBody>
          <a:bodyPr>
            <a:normAutofit fontScale="85000" lnSpcReduction="20000"/>
          </a:bodyPr>
          <a:lstStyle/>
          <a:p>
            <a:pPr lvl="1"/>
            <a:r>
              <a:rPr lang="en-US" dirty="0" smtClean="0">
                <a:solidFill>
                  <a:srgbClr val="C00000"/>
                </a:solidFill>
              </a:rPr>
              <a:t>Logging</a:t>
            </a:r>
          </a:p>
          <a:p>
            <a:pPr lvl="1"/>
            <a:r>
              <a:rPr lang="en-US" dirty="0" smtClean="0">
                <a:solidFill>
                  <a:srgbClr val="C00000"/>
                </a:solidFill>
              </a:rPr>
              <a:t>Scientific expedition</a:t>
            </a:r>
          </a:p>
          <a:p>
            <a:pPr lvl="1"/>
            <a:r>
              <a:rPr lang="en-US" dirty="0" smtClean="0">
                <a:solidFill>
                  <a:srgbClr val="C00000"/>
                </a:solidFill>
              </a:rPr>
              <a:t>Settlements.</a:t>
            </a:r>
          </a:p>
          <a:p>
            <a:pPr lvl="1"/>
            <a:r>
              <a:rPr lang="en-US" dirty="0" smtClean="0">
                <a:solidFill>
                  <a:srgbClr val="C00000"/>
                </a:solidFill>
              </a:rPr>
              <a:t>Make country bigger</a:t>
            </a:r>
          </a:p>
          <a:p>
            <a:r>
              <a:rPr lang="en-US" dirty="0" smtClean="0"/>
              <a:t>To see what animals and plants were west</a:t>
            </a:r>
          </a:p>
          <a:p>
            <a:r>
              <a:rPr lang="en-US" dirty="0" smtClean="0"/>
              <a:t>To learn what was available to trade with N. Americans.</a:t>
            </a:r>
          </a:p>
          <a:p>
            <a:r>
              <a:rPr lang="en-US" dirty="0" smtClean="0"/>
              <a:t>To see if there are valuable resources</a:t>
            </a:r>
          </a:p>
          <a:p>
            <a:r>
              <a:rPr lang="en-US" dirty="0" smtClean="0"/>
              <a:t>To see if the British and Spanish were already building settlements.</a:t>
            </a:r>
          </a:p>
          <a:p>
            <a:pPr lvl="1"/>
            <a:r>
              <a:rPr lang="en-US" dirty="0" smtClean="0"/>
              <a:t>They were based on rivers.</a:t>
            </a:r>
          </a:p>
          <a:p>
            <a:pPr lvl="1"/>
            <a:r>
              <a:rPr lang="en-US" dirty="0" smtClean="0"/>
              <a:t>They used horses</a:t>
            </a:r>
          </a:p>
          <a:p>
            <a:pPr lvl="1"/>
            <a:r>
              <a:rPr lang="en-US" dirty="0" smtClean="0"/>
              <a:t>They traveled East to West and returned West to East.</a:t>
            </a:r>
          </a:p>
          <a:p>
            <a:pPr lvl="1"/>
            <a:r>
              <a:rPr lang="en-US" dirty="0" smtClean="0"/>
              <a:t>They crossed the Rocky Mountains and Great Plains</a:t>
            </a:r>
            <a:endParaRPr lang="en-US" dirty="0"/>
          </a:p>
        </p:txBody>
      </p:sp>
    </p:spTree>
    <p:extLst>
      <p:ext uri="{BB962C8B-B14F-4D97-AF65-F5344CB8AC3E}">
        <p14:creationId xmlns:p14="http://schemas.microsoft.com/office/powerpoint/2010/main" val="545743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Essay test</a:t>
            </a:r>
            <a:endParaRPr lang="en-US" dirty="0"/>
          </a:p>
        </p:txBody>
      </p:sp>
      <p:sp>
        <p:nvSpPr>
          <p:cNvPr id="3" name="Content Placeholder 2"/>
          <p:cNvSpPr>
            <a:spLocks noGrp="1"/>
          </p:cNvSpPr>
          <p:nvPr>
            <p:ph idx="1"/>
          </p:nvPr>
        </p:nvSpPr>
        <p:spPr>
          <a:xfrm>
            <a:off x="457200" y="1219200"/>
            <a:ext cx="8229600" cy="5181600"/>
          </a:xfrm>
        </p:spPr>
        <p:txBody>
          <a:bodyPr>
            <a:normAutofit fontScale="77500" lnSpcReduction="20000"/>
          </a:bodyPr>
          <a:lstStyle/>
          <a:p>
            <a:r>
              <a:rPr lang="en-US" dirty="0" smtClean="0"/>
              <a:t>Write an essay that details Missouri’s History. Begin in Pre-written History and explain all the way through modern time. Be sure to include details about Natives, Early Explorers, Early Settlements, Louisiana Purchase, Statehood, civil war, and current constitution. </a:t>
            </a:r>
          </a:p>
          <a:p>
            <a:r>
              <a:rPr lang="en-US" dirty="0" smtClean="0"/>
              <a:t>Write an Essay that details all of Missouri’s superlatives. (state tree. State flag. State seal. State animal etc. etc.)</a:t>
            </a:r>
          </a:p>
          <a:p>
            <a:r>
              <a:rPr lang="en-US" dirty="0" smtClean="0"/>
              <a:t>Write an essay that describes the government that represents you today. Be sure to tell who your representatives in congress and general assembly are. Detail your governor and as many other positions and districts as you can think of.</a:t>
            </a:r>
          </a:p>
          <a:p>
            <a:r>
              <a:rPr lang="en-US" dirty="0" smtClean="0"/>
              <a:t>Write an essay that explains the way power is shared in our state government. Be sure to explain the checks and balances and the requirements of each office.</a:t>
            </a:r>
            <a:endParaRPr lang="en-US" dirty="0"/>
          </a:p>
        </p:txBody>
      </p:sp>
    </p:spTree>
    <p:extLst>
      <p:ext uri="{BB962C8B-B14F-4D97-AF65-F5344CB8AC3E}">
        <p14:creationId xmlns:p14="http://schemas.microsoft.com/office/powerpoint/2010/main" val="3947085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Our military started the war of 1812 in a weak state. </a:t>
            </a:r>
          </a:p>
          <a:p>
            <a:r>
              <a:rPr lang="en-US" dirty="0" smtClean="0">
                <a:solidFill>
                  <a:srgbClr val="FF0000"/>
                </a:solidFill>
              </a:rPr>
              <a:t>We underestimated the British.</a:t>
            </a:r>
          </a:p>
          <a:p>
            <a:r>
              <a:rPr lang="en-US" dirty="0" smtClean="0">
                <a:solidFill>
                  <a:srgbClr val="FF0000"/>
                </a:solidFill>
              </a:rPr>
              <a:t>Oliver </a:t>
            </a:r>
            <a:r>
              <a:rPr lang="en-US" dirty="0" err="1" smtClean="0">
                <a:solidFill>
                  <a:srgbClr val="FF0000"/>
                </a:solidFill>
              </a:rPr>
              <a:t>Hazzard</a:t>
            </a:r>
            <a:r>
              <a:rPr lang="en-US" dirty="0" smtClean="0">
                <a:solidFill>
                  <a:srgbClr val="FF0000"/>
                </a:solidFill>
              </a:rPr>
              <a:t> Perry won an important battle at lake Erie. </a:t>
            </a:r>
          </a:p>
          <a:p>
            <a:r>
              <a:rPr lang="en-US" dirty="0" smtClean="0">
                <a:solidFill>
                  <a:srgbClr val="FF0000"/>
                </a:solidFill>
              </a:rPr>
              <a:t>In the Battle of the Thames the Americans killed Tecumseh.</a:t>
            </a:r>
          </a:p>
          <a:p>
            <a:r>
              <a:rPr lang="en-US" dirty="0" smtClean="0">
                <a:solidFill>
                  <a:srgbClr val="FF0000"/>
                </a:solidFill>
              </a:rPr>
              <a:t>The USS Constitution was named “Old Ironsides”</a:t>
            </a:r>
          </a:p>
        </p:txBody>
      </p:sp>
    </p:spTree>
    <p:extLst>
      <p:ext uri="{BB962C8B-B14F-4D97-AF65-F5344CB8AC3E}">
        <p14:creationId xmlns:p14="http://schemas.microsoft.com/office/powerpoint/2010/main" val="3521734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Andrew Jackson fought against the Creek people at Horseshoe Bend.</a:t>
            </a:r>
          </a:p>
          <a:p>
            <a:r>
              <a:rPr lang="en-US" dirty="0" smtClean="0">
                <a:solidFill>
                  <a:srgbClr val="FF0000"/>
                </a:solidFill>
              </a:rPr>
              <a:t>In 1814 the British defeated Napoleon in Europe. Now they could focus on just the Americans. Uh OH. </a:t>
            </a:r>
          </a:p>
          <a:p>
            <a:r>
              <a:rPr lang="en-US" dirty="0" smtClean="0">
                <a:solidFill>
                  <a:srgbClr val="FF0000"/>
                </a:solidFill>
              </a:rPr>
              <a:t>In August 1814 the British attacked Washington DC. They burned most of the city to the ground. </a:t>
            </a:r>
            <a:r>
              <a:rPr lang="en-US" dirty="0" smtClean="0"/>
              <a:t>A hurricane put out the fires. </a:t>
            </a:r>
          </a:p>
          <a:p>
            <a:r>
              <a:rPr lang="en-US" dirty="0" smtClean="0">
                <a:solidFill>
                  <a:srgbClr val="FF0000"/>
                </a:solidFill>
              </a:rPr>
              <a:t>This was the worst defeat of the war for the Americans. </a:t>
            </a:r>
            <a:endParaRPr lang="en-US" dirty="0">
              <a:solidFill>
                <a:srgbClr val="FF0000"/>
              </a:solidFill>
            </a:endParaRPr>
          </a:p>
        </p:txBody>
      </p:sp>
    </p:spTree>
    <p:extLst>
      <p:ext uri="{BB962C8B-B14F-4D97-AF65-F5344CB8AC3E}">
        <p14:creationId xmlns:p14="http://schemas.microsoft.com/office/powerpoint/2010/main" val="58535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The British decided to move from Washington to Baltimore. </a:t>
            </a:r>
          </a:p>
          <a:p>
            <a:r>
              <a:rPr lang="en-US" dirty="0" smtClean="0">
                <a:solidFill>
                  <a:srgbClr val="FF0000"/>
                </a:solidFill>
              </a:rPr>
              <a:t>Baltimore held out against the British.</a:t>
            </a:r>
          </a:p>
          <a:p>
            <a:r>
              <a:rPr lang="en-US" dirty="0" smtClean="0">
                <a:solidFill>
                  <a:srgbClr val="FF0000"/>
                </a:solidFill>
              </a:rPr>
              <a:t>Francis Scott Key wrote the </a:t>
            </a:r>
            <a:r>
              <a:rPr lang="en-US" i="1" dirty="0" smtClean="0">
                <a:solidFill>
                  <a:srgbClr val="FF0000"/>
                </a:solidFill>
              </a:rPr>
              <a:t>Star Spangled Banner</a:t>
            </a:r>
            <a:r>
              <a:rPr lang="en-US" dirty="0" smtClean="0">
                <a:solidFill>
                  <a:srgbClr val="FF0000"/>
                </a:solidFill>
              </a:rPr>
              <a:t> about this battle. </a:t>
            </a:r>
          </a:p>
          <a:p>
            <a:r>
              <a:rPr lang="en-US" dirty="0" smtClean="0">
                <a:solidFill>
                  <a:srgbClr val="FF0000"/>
                </a:solidFill>
              </a:rPr>
              <a:t>Americans stopped the British on Lake Champlain this ended the war.</a:t>
            </a:r>
          </a:p>
          <a:p>
            <a:r>
              <a:rPr lang="en-US" dirty="0" smtClean="0">
                <a:solidFill>
                  <a:srgbClr val="FF0000"/>
                </a:solidFill>
              </a:rPr>
              <a:t>The Treaty was signed in </a:t>
            </a:r>
            <a:r>
              <a:rPr lang="en-US" smtClean="0">
                <a:solidFill>
                  <a:srgbClr val="FF0000"/>
                </a:solidFill>
              </a:rPr>
              <a:t>Ghent Belgium.</a:t>
            </a:r>
            <a:endParaRPr lang="en-US" dirty="0">
              <a:solidFill>
                <a:srgbClr val="FF0000"/>
              </a:solidFill>
            </a:endParaRPr>
          </a:p>
        </p:txBody>
      </p:sp>
    </p:spTree>
    <p:extLst>
      <p:ext uri="{BB962C8B-B14F-4D97-AF65-F5344CB8AC3E}">
        <p14:creationId xmlns:p14="http://schemas.microsoft.com/office/powerpoint/2010/main" val="7403988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Before news of the treaty reached America, the biggest battle of the war took place in New Orleans. </a:t>
            </a:r>
          </a:p>
          <a:p>
            <a:r>
              <a:rPr lang="en-US" dirty="0" smtClean="0">
                <a:solidFill>
                  <a:srgbClr val="FF0000"/>
                </a:solidFill>
              </a:rPr>
              <a:t>Americans ambushed/crushed the British in this battle.</a:t>
            </a:r>
          </a:p>
          <a:p>
            <a:r>
              <a:rPr lang="en-US" dirty="0" smtClean="0">
                <a:solidFill>
                  <a:srgbClr val="FF0000"/>
                </a:solidFill>
              </a:rPr>
              <a:t>Most Americans felt proud of their nation after the war of 1812.</a:t>
            </a:r>
          </a:p>
          <a:p>
            <a:r>
              <a:rPr lang="en-US" dirty="0" smtClean="0">
                <a:solidFill>
                  <a:srgbClr val="FF0000"/>
                </a:solidFill>
              </a:rPr>
              <a:t>This war basically ended the Federalist Party because they had opposed this war. </a:t>
            </a:r>
          </a:p>
          <a:p>
            <a:endParaRPr lang="en-US" dirty="0">
              <a:solidFill>
                <a:srgbClr val="FF0000"/>
              </a:solidFill>
            </a:endParaRPr>
          </a:p>
        </p:txBody>
      </p:sp>
    </p:spTree>
    <p:extLst>
      <p:ext uri="{BB962C8B-B14F-4D97-AF65-F5344CB8AC3E}">
        <p14:creationId xmlns:p14="http://schemas.microsoft.com/office/powerpoint/2010/main" val="23059890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9.3</a:t>
            </a:r>
            <a:endParaRPr lang="en-US" dirty="0"/>
          </a:p>
        </p:txBody>
      </p:sp>
      <p:sp>
        <p:nvSpPr>
          <p:cNvPr id="3" name="Content Placeholder 2"/>
          <p:cNvSpPr>
            <a:spLocks noGrp="1"/>
          </p:cNvSpPr>
          <p:nvPr>
            <p:ph idx="1"/>
          </p:nvPr>
        </p:nvSpPr>
        <p:spPr>
          <a:xfrm>
            <a:off x="457200" y="1219200"/>
            <a:ext cx="8229600" cy="5638800"/>
          </a:xfrm>
        </p:spPr>
        <p:txBody>
          <a:bodyPr>
            <a:normAutofit fontScale="85000" lnSpcReduction="20000"/>
          </a:bodyPr>
          <a:lstStyle/>
          <a:p>
            <a:pPr marL="514350" indent="-514350">
              <a:buFont typeface="+mj-lt"/>
              <a:buAutoNum type="arabicPeriod"/>
            </a:pPr>
            <a:r>
              <a:rPr lang="en-US" dirty="0" smtClean="0">
                <a:solidFill>
                  <a:srgbClr val="FF0000"/>
                </a:solidFill>
              </a:rPr>
              <a:t>PROTECTION MONEY </a:t>
            </a:r>
            <a:r>
              <a:rPr lang="en-US" dirty="0" smtClean="0"/>
              <a:t>is tribute.</a:t>
            </a:r>
            <a:endParaRPr lang="en-US" dirty="0" smtClean="0">
              <a:solidFill>
                <a:srgbClr val="FF0000"/>
              </a:solidFill>
            </a:endParaRPr>
          </a:p>
          <a:p>
            <a:pPr marL="514350" indent="-514350">
              <a:buFont typeface="+mj-lt"/>
              <a:buAutoNum type="arabicPeriod"/>
            </a:pPr>
            <a:r>
              <a:rPr lang="en-US" dirty="0" smtClean="0">
                <a:solidFill>
                  <a:srgbClr val="FF0000"/>
                </a:solidFill>
              </a:rPr>
              <a:t>STEPHEN DECATUR </a:t>
            </a:r>
            <a:r>
              <a:rPr lang="en-US" dirty="0" smtClean="0"/>
              <a:t>was a navy captain.</a:t>
            </a:r>
          </a:p>
          <a:p>
            <a:pPr marL="514350" indent="-514350">
              <a:buFont typeface="+mj-lt"/>
              <a:buAutoNum type="arabicPeriod"/>
            </a:pPr>
            <a:r>
              <a:rPr lang="en-US" dirty="0" smtClean="0"/>
              <a:t>A powerful Shawnee leader was </a:t>
            </a:r>
            <a:r>
              <a:rPr lang="en-US" dirty="0" smtClean="0">
                <a:solidFill>
                  <a:srgbClr val="FF0000"/>
                </a:solidFill>
              </a:rPr>
              <a:t>TECUMSEH</a:t>
            </a:r>
            <a:r>
              <a:rPr lang="en-US" dirty="0" smtClean="0"/>
              <a:t>.</a:t>
            </a:r>
          </a:p>
          <a:p>
            <a:pPr marL="514350" indent="-514350">
              <a:buFont typeface="+mj-lt"/>
              <a:buAutoNum type="arabicPeriod"/>
            </a:pPr>
            <a:r>
              <a:rPr lang="en-US" dirty="0" smtClean="0"/>
              <a:t>Tecumseh’s brother and ally was </a:t>
            </a:r>
            <a:r>
              <a:rPr lang="en-US" dirty="0" smtClean="0">
                <a:solidFill>
                  <a:srgbClr val="FF0000"/>
                </a:solidFill>
              </a:rPr>
              <a:t>THE PROPHET</a:t>
            </a:r>
            <a:r>
              <a:rPr lang="en-US" dirty="0" smtClean="0"/>
              <a:t>.</a:t>
            </a:r>
          </a:p>
          <a:p>
            <a:pPr marL="514350" indent="-514350">
              <a:buFont typeface="+mj-lt"/>
              <a:buAutoNum type="arabicPeriod"/>
            </a:pPr>
            <a:r>
              <a:rPr lang="en-US" dirty="0" smtClean="0">
                <a:solidFill>
                  <a:srgbClr val="FF0000"/>
                </a:solidFill>
              </a:rPr>
              <a:t>WILLIAM HENRY HARRISON </a:t>
            </a:r>
            <a:r>
              <a:rPr lang="en-US" dirty="0" smtClean="0"/>
              <a:t>attacked Prophetstown.</a:t>
            </a:r>
          </a:p>
          <a:p>
            <a:pPr marL="514350" indent="-514350">
              <a:buFont typeface="+mj-lt"/>
              <a:buAutoNum type="arabicPeriod"/>
            </a:pPr>
            <a:r>
              <a:rPr lang="en-US" dirty="0" smtClean="0">
                <a:solidFill>
                  <a:srgbClr val="FF0000"/>
                </a:solidFill>
              </a:rPr>
              <a:t>B. CLAY AND CALHOUN </a:t>
            </a:r>
            <a:r>
              <a:rPr lang="en-US" dirty="0" smtClean="0"/>
              <a:t>were leading War Hawks.</a:t>
            </a:r>
          </a:p>
          <a:p>
            <a:pPr marL="514350" indent="-514350">
              <a:buFont typeface="+mj-lt"/>
              <a:buAutoNum type="arabicPeriod"/>
            </a:pPr>
            <a:r>
              <a:rPr lang="en-US" dirty="0">
                <a:solidFill>
                  <a:srgbClr val="FF0000"/>
                </a:solidFill>
              </a:rPr>
              <a:t>C</a:t>
            </a:r>
            <a:r>
              <a:rPr lang="en-US" dirty="0" smtClean="0">
                <a:solidFill>
                  <a:srgbClr val="FF0000"/>
                </a:solidFill>
              </a:rPr>
              <a:t>. IMPRESSMENT</a:t>
            </a:r>
            <a:r>
              <a:rPr lang="en-US" dirty="0" smtClean="0"/>
              <a:t> was a violation of neutral rights.</a:t>
            </a:r>
          </a:p>
          <a:p>
            <a:pPr marL="514350" indent="-514350">
              <a:buFont typeface="+mj-lt"/>
              <a:buAutoNum type="arabicPeriod"/>
            </a:pPr>
            <a:r>
              <a:rPr lang="en-US" dirty="0" smtClean="0"/>
              <a:t>C. The </a:t>
            </a:r>
            <a:r>
              <a:rPr lang="en-US" dirty="0" smtClean="0">
                <a:solidFill>
                  <a:srgbClr val="FF0000"/>
                </a:solidFill>
              </a:rPr>
              <a:t>EMBARGO ACT </a:t>
            </a:r>
            <a:r>
              <a:rPr lang="en-US" dirty="0" smtClean="0"/>
              <a:t>was repealed on March 1</a:t>
            </a:r>
            <a:r>
              <a:rPr lang="en-US" baseline="30000" dirty="0" smtClean="0"/>
              <a:t>st</a:t>
            </a:r>
            <a:r>
              <a:rPr lang="en-US" dirty="0" smtClean="0"/>
              <a:t> 1809.</a:t>
            </a:r>
          </a:p>
          <a:p>
            <a:pPr marL="514350" indent="-514350">
              <a:buFont typeface="+mj-lt"/>
              <a:buAutoNum type="arabicPeriod"/>
            </a:pPr>
            <a:r>
              <a:rPr lang="en-US" dirty="0" smtClean="0"/>
              <a:t>A. Tecumseh joined forces with Great Britain after the </a:t>
            </a:r>
            <a:r>
              <a:rPr lang="en-US" dirty="0" smtClean="0">
                <a:solidFill>
                  <a:srgbClr val="FF0000"/>
                </a:solidFill>
              </a:rPr>
              <a:t>BATTLE of TIPPECANOE</a:t>
            </a:r>
            <a:r>
              <a:rPr lang="en-US" dirty="0" smtClean="0"/>
              <a:t>.</a:t>
            </a:r>
          </a:p>
          <a:p>
            <a:pPr marL="514350" indent="-514350">
              <a:buFont typeface="+mj-lt"/>
              <a:buAutoNum type="arabicPeriod"/>
            </a:pPr>
            <a:r>
              <a:rPr lang="en-US" dirty="0" smtClean="0"/>
              <a:t>C. The president was pressured to declare war on Great Britain by </a:t>
            </a:r>
            <a:r>
              <a:rPr lang="en-US" dirty="0" smtClean="0">
                <a:solidFill>
                  <a:srgbClr val="FF0000"/>
                </a:solidFill>
              </a:rPr>
              <a:t>THE WAR HAWKS </a:t>
            </a:r>
            <a:r>
              <a:rPr lang="en-US" dirty="0" smtClean="0"/>
              <a:t>were mauled by a bear.</a:t>
            </a:r>
            <a:endParaRPr lang="en-US" dirty="0"/>
          </a:p>
        </p:txBody>
      </p:sp>
    </p:spTree>
    <p:extLst>
      <p:ext uri="{BB962C8B-B14F-4D97-AF65-F5344CB8AC3E}">
        <p14:creationId xmlns:p14="http://schemas.microsoft.com/office/powerpoint/2010/main" val="15291686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9.4</a:t>
            </a:r>
            <a:endParaRPr lang="en-US" dirty="0"/>
          </a:p>
        </p:txBody>
      </p:sp>
      <p:sp>
        <p:nvSpPr>
          <p:cNvPr id="3" name="Content Placeholder 2"/>
          <p:cNvSpPr>
            <a:spLocks noGrp="1"/>
          </p:cNvSpPr>
          <p:nvPr>
            <p:ph idx="1"/>
          </p:nvPr>
        </p:nvSpPr>
        <p:spPr>
          <a:xfrm>
            <a:off x="457200" y="1066800"/>
            <a:ext cx="8229600" cy="5791200"/>
          </a:xfrm>
        </p:spPr>
        <p:txBody>
          <a:bodyPr>
            <a:normAutofit fontScale="77500" lnSpcReduction="20000"/>
          </a:bodyPr>
          <a:lstStyle/>
          <a:p>
            <a:pPr marL="514350" indent="-514350">
              <a:buFont typeface="+mj-lt"/>
              <a:buAutoNum type="arabicPeriod"/>
            </a:pPr>
            <a:r>
              <a:rPr lang="en-US" dirty="0" smtClean="0"/>
              <a:t>Commander of the Lake Erie naval forces is </a:t>
            </a:r>
            <a:r>
              <a:rPr lang="en-US" dirty="0" smtClean="0">
                <a:solidFill>
                  <a:srgbClr val="FF0000"/>
                </a:solidFill>
              </a:rPr>
              <a:t>Oliver Hazard Perry.</a:t>
            </a:r>
          </a:p>
          <a:p>
            <a:pPr marL="514350" indent="-514350">
              <a:buFont typeface="+mj-lt"/>
              <a:buAutoNum type="arabicPeriod"/>
            </a:pPr>
            <a:r>
              <a:rPr lang="en-US" dirty="0" smtClean="0"/>
              <a:t>Frigates are </a:t>
            </a:r>
            <a:r>
              <a:rPr lang="en-US" dirty="0" smtClean="0">
                <a:solidFill>
                  <a:srgbClr val="FF0000"/>
                </a:solidFill>
              </a:rPr>
              <a:t>war ships.</a:t>
            </a:r>
          </a:p>
          <a:p>
            <a:pPr marL="514350" indent="-514350">
              <a:buFont typeface="+mj-lt"/>
              <a:buAutoNum type="arabicPeriod"/>
            </a:pPr>
            <a:r>
              <a:rPr lang="en-US" dirty="0" smtClean="0"/>
              <a:t>The Constitution is called </a:t>
            </a:r>
            <a:r>
              <a:rPr lang="en-US" dirty="0" smtClean="0">
                <a:solidFill>
                  <a:srgbClr val="FF0000"/>
                </a:solidFill>
              </a:rPr>
              <a:t>Old Ironsides.</a:t>
            </a:r>
          </a:p>
          <a:p>
            <a:pPr marL="514350" indent="-514350">
              <a:buFont typeface="+mj-lt"/>
              <a:buAutoNum type="arabicPeriod"/>
            </a:pPr>
            <a:r>
              <a:rPr lang="en-US" dirty="0" smtClean="0">
                <a:solidFill>
                  <a:srgbClr val="FF0000"/>
                </a:solidFill>
              </a:rPr>
              <a:t>Privateers </a:t>
            </a:r>
            <a:r>
              <a:rPr lang="en-US" dirty="0" smtClean="0"/>
              <a:t>are armed Private ships.</a:t>
            </a:r>
          </a:p>
          <a:p>
            <a:pPr marL="514350" indent="-514350">
              <a:buFont typeface="+mj-lt"/>
              <a:buAutoNum type="arabicPeriod"/>
            </a:pPr>
            <a:r>
              <a:rPr lang="en-US" dirty="0" smtClean="0">
                <a:solidFill>
                  <a:srgbClr val="FF0000"/>
                </a:solidFill>
              </a:rPr>
              <a:t>Andrew Jackson </a:t>
            </a:r>
            <a:r>
              <a:rPr lang="en-US" dirty="0" smtClean="0"/>
              <a:t>attacked the Creeks.</a:t>
            </a:r>
          </a:p>
          <a:p>
            <a:pPr marL="514350" indent="-514350">
              <a:buFont typeface="+mj-lt"/>
              <a:buAutoNum type="arabicPeriod"/>
            </a:pPr>
            <a:r>
              <a:rPr lang="en-US" dirty="0" smtClean="0"/>
              <a:t>A. The great leader Tecumseh was killed at the </a:t>
            </a:r>
            <a:r>
              <a:rPr lang="en-US" dirty="0" smtClean="0">
                <a:solidFill>
                  <a:srgbClr val="FF0000"/>
                </a:solidFill>
              </a:rPr>
              <a:t>battle of the Thames.</a:t>
            </a:r>
          </a:p>
          <a:p>
            <a:pPr marL="514350" indent="-514350">
              <a:buFont typeface="+mj-lt"/>
              <a:buAutoNum type="arabicPeriod"/>
            </a:pPr>
            <a:r>
              <a:rPr lang="en-US" dirty="0" smtClean="0"/>
              <a:t>C. With the death of Tecumseh </a:t>
            </a:r>
            <a:r>
              <a:rPr lang="en-US" dirty="0" smtClean="0">
                <a:solidFill>
                  <a:srgbClr val="FF0000"/>
                </a:solidFill>
              </a:rPr>
              <a:t>the hopes died for a native American confederation. </a:t>
            </a:r>
          </a:p>
          <a:p>
            <a:pPr marL="514350" indent="-514350">
              <a:buFont typeface="+mj-lt"/>
              <a:buAutoNum type="arabicPeriod"/>
            </a:pPr>
            <a:r>
              <a:rPr lang="en-US" dirty="0" smtClean="0"/>
              <a:t>A. One of the buildings burned by the British was </a:t>
            </a:r>
            <a:r>
              <a:rPr lang="en-US" dirty="0" smtClean="0">
                <a:solidFill>
                  <a:srgbClr val="FF0000"/>
                </a:solidFill>
              </a:rPr>
              <a:t>the capitol</a:t>
            </a:r>
            <a:r>
              <a:rPr lang="en-US" dirty="0" smtClean="0"/>
              <a:t>.</a:t>
            </a:r>
          </a:p>
          <a:p>
            <a:pPr marL="514350" indent="-514350">
              <a:buFont typeface="+mj-lt"/>
              <a:buAutoNum type="arabicPeriod"/>
            </a:pPr>
            <a:r>
              <a:rPr lang="en-US" dirty="0" smtClean="0"/>
              <a:t>C. The Star Spangled banner was written by </a:t>
            </a:r>
            <a:r>
              <a:rPr lang="en-US" dirty="0" smtClean="0">
                <a:solidFill>
                  <a:srgbClr val="FF0000"/>
                </a:solidFill>
              </a:rPr>
              <a:t>Francis Scott Key.</a:t>
            </a:r>
          </a:p>
          <a:p>
            <a:pPr marL="514350" indent="-514350">
              <a:buFont typeface="+mj-lt"/>
              <a:buAutoNum type="arabicPeriod"/>
            </a:pPr>
            <a:r>
              <a:rPr lang="en-US" dirty="0" smtClean="0">
                <a:solidFill>
                  <a:srgbClr val="FF0000"/>
                </a:solidFill>
              </a:rPr>
              <a:t>C. The Battle of New Orleans</a:t>
            </a:r>
            <a:r>
              <a:rPr lang="en-US" dirty="0" smtClean="0"/>
              <a:t> helped Andrew Jackson win the presidency in 1828. </a:t>
            </a:r>
            <a:endParaRPr lang="en-US" dirty="0"/>
          </a:p>
        </p:txBody>
      </p:sp>
    </p:spTree>
    <p:extLst>
      <p:ext uri="{BB962C8B-B14F-4D97-AF65-F5344CB8AC3E}">
        <p14:creationId xmlns:p14="http://schemas.microsoft.com/office/powerpoint/2010/main" val="738777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Daily Work. </a:t>
            </a:r>
            <a:r>
              <a:rPr lang="en-US" b="1" dirty="0" smtClean="0"/>
              <a:t>Read Chapter 8.1 </a:t>
            </a:r>
            <a:r>
              <a:rPr lang="en-US" dirty="0" smtClean="0"/>
              <a:t>Find the three most important facts in this section. Write them out and then using details, explain why they are the three most important facts from this section. </a:t>
            </a:r>
            <a:r>
              <a:rPr lang="en-US" sz="200" dirty="0" smtClean="0"/>
              <a:t>You have a rubric. USE IT. </a:t>
            </a:r>
            <a:endParaRPr lang="en-US" sz="200" dirty="0"/>
          </a:p>
        </p:txBody>
      </p:sp>
    </p:spTree>
    <p:extLst>
      <p:ext uri="{BB962C8B-B14F-4D97-AF65-F5344CB8AC3E}">
        <p14:creationId xmlns:p14="http://schemas.microsoft.com/office/powerpoint/2010/main" val="3144233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Daily Work. </a:t>
            </a:r>
            <a:r>
              <a:rPr lang="en-US" dirty="0" smtClean="0">
                <a:solidFill>
                  <a:srgbClr val="FF0000"/>
                </a:solidFill>
              </a:rPr>
              <a:t>Read Chapter 8.2 </a:t>
            </a:r>
            <a:r>
              <a:rPr lang="en-US" dirty="0" smtClean="0"/>
              <a:t>Find the three most important facts in this section. Write them out and then using details, explain why they are the three most important facts from this section. </a:t>
            </a:r>
            <a:r>
              <a:rPr lang="en-US" sz="100" dirty="0" smtClean="0"/>
              <a:t>You have a rubric. USE IT. </a:t>
            </a:r>
            <a:endParaRPr lang="en-US" sz="100" dirty="0"/>
          </a:p>
        </p:txBody>
      </p:sp>
    </p:spTree>
    <p:extLst>
      <p:ext uri="{BB962C8B-B14F-4D97-AF65-F5344CB8AC3E}">
        <p14:creationId xmlns:p14="http://schemas.microsoft.com/office/powerpoint/2010/main" val="1838502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Spoiler alert</a:t>
            </a:r>
            <a:endParaRPr lang="en-US" dirty="0"/>
          </a:p>
        </p:txBody>
      </p:sp>
      <p:sp>
        <p:nvSpPr>
          <p:cNvPr id="3" name="Content Placeholder 2"/>
          <p:cNvSpPr>
            <a:spLocks noGrp="1"/>
          </p:cNvSpPr>
          <p:nvPr>
            <p:ph idx="1"/>
          </p:nvPr>
        </p:nvSpPr>
        <p:spPr/>
        <p:txBody>
          <a:bodyPr/>
          <a:lstStyle/>
          <a:p>
            <a:r>
              <a:rPr lang="en-US" dirty="0" smtClean="0"/>
              <a:t>Steve kills </a:t>
            </a:r>
            <a:r>
              <a:rPr lang="en-US" dirty="0" err="1" smtClean="0"/>
              <a:t>Skeeters</a:t>
            </a:r>
            <a:r>
              <a:rPr lang="en-US" dirty="0" smtClean="0"/>
              <a:t> hunting dog in an accident causing the breakup of their friendship.</a:t>
            </a:r>
          </a:p>
          <a:p>
            <a:endParaRPr lang="en-US" dirty="0"/>
          </a:p>
          <a:p>
            <a:r>
              <a:rPr lang="en-US" dirty="0" err="1" smtClean="0"/>
              <a:t>Jk</a:t>
            </a:r>
            <a:endParaRPr lang="en-US" dirty="0"/>
          </a:p>
        </p:txBody>
      </p:sp>
    </p:spTree>
    <p:extLst>
      <p:ext uri="{BB962C8B-B14F-4D97-AF65-F5344CB8AC3E}">
        <p14:creationId xmlns:p14="http://schemas.microsoft.com/office/powerpoint/2010/main" val="1041074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18742</TotalTime>
  <Words>4366</Words>
  <Application>Microsoft Office PowerPoint</Application>
  <PresentationFormat>On-screen Show (4:3)</PresentationFormat>
  <Paragraphs>518</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Chapter 8 and 9</vt:lpstr>
      <vt:lpstr>PowerPoint Presentation</vt:lpstr>
      <vt:lpstr>PowerPoint Presentation</vt:lpstr>
      <vt:lpstr>PowerPoint Presentation</vt:lpstr>
      <vt:lpstr>Preview of chapter 8 and 9</vt:lpstr>
      <vt:lpstr>Essay test</vt:lpstr>
      <vt:lpstr>PowerPoint Presentation</vt:lpstr>
      <vt:lpstr>PowerPoint Presentation</vt:lpstr>
      <vt:lpstr>Spoiler alert</vt:lpstr>
      <vt:lpstr>PowerPoint Presentation</vt:lpstr>
      <vt:lpstr>Bear time teaching activity</vt:lpstr>
      <vt:lpstr>Chapter 8.1 most important things</vt:lpstr>
      <vt:lpstr>Chapter 8.2 most important things</vt:lpstr>
      <vt:lpstr>8.3 most important things</vt:lpstr>
      <vt:lpstr>Louisiana Purchase</vt:lpstr>
      <vt:lpstr>Essay from last time.</vt:lpstr>
      <vt:lpstr>PowerPoint Presentation</vt:lpstr>
      <vt:lpstr>Ms. Duddridge Obj. Be able to describe events in the war of 1812 and how it ended. </vt:lpstr>
      <vt:lpstr>PowerPoint Presentation</vt:lpstr>
      <vt:lpstr>War of 1812</vt:lpstr>
      <vt:lpstr>Jaron Storeeey Objective: Students will learn about the War of 1812.</vt:lpstr>
      <vt:lpstr>PowerPoint Presentation</vt:lpstr>
      <vt:lpstr>Mr. Bailey OBJ&gt; learn about election of 1800</vt:lpstr>
      <vt:lpstr>Mr. Davis Obj. learn about Louisiana Purchase events</vt:lpstr>
      <vt:lpstr>Mr. Wake Objective; teach students anything about Louisiana Purchase</vt:lpstr>
      <vt:lpstr>PowerPoint Presentation</vt:lpstr>
      <vt:lpstr>Mr. Jones obj. learn the main parts of the Louisiana Purchase.</vt:lpstr>
      <vt:lpstr>Mr. Callaway objective: learn main components of war on Britain and Embargo Act</vt:lpstr>
      <vt:lpstr>PowerPoint Presentation</vt:lpstr>
      <vt:lpstr>Mrs. Scarbrough Objective: know information about Louisiana Purchase</vt:lpstr>
      <vt:lpstr>Ms. Sigears Objective: Learn about Louisiana Purchase and Lewis and Clark expedition</vt:lpstr>
      <vt:lpstr>PowerPoint Presentation</vt:lpstr>
      <vt:lpstr>Vocab 9</vt:lpstr>
      <vt:lpstr>9.1</vt:lpstr>
      <vt:lpstr>9.2 quiz</vt:lpstr>
      <vt:lpstr>Vocab</vt:lpstr>
      <vt:lpstr>8-1</vt:lpstr>
      <vt:lpstr>8-2</vt:lpstr>
      <vt:lpstr>8-3</vt:lpstr>
      <vt:lpstr>9.1 notes 278</vt:lpstr>
      <vt:lpstr>9.1 notes p. 279</vt:lpstr>
      <vt:lpstr>9.1 notes p. 279</vt:lpstr>
      <vt:lpstr>9.1 notes p. 280</vt:lpstr>
      <vt:lpstr>9.1 notes p. 280-281</vt:lpstr>
      <vt:lpstr>9.1 notes p. 281</vt:lpstr>
      <vt:lpstr>The Louisiana Purchase 9.2 p 282</vt:lpstr>
      <vt:lpstr>9.2 notes p. 283</vt:lpstr>
      <vt:lpstr>9.2 notes p. 283</vt:lpstr>
      <vt:lpstr>9.2 notes p. 284</vt:lpstr>
      <vt:lpstr>9.2 notes p. 285</vt:lpstr>
      <vt:lpstr>9.3 A time of Conflict p. 288</vt:lpstr>
      <vt:lpstr>9.3 notes p 290</vt:lpstr>
      <vt:lpstr>9.3 notes p. 290</vt:lpstr>
      <vt:lpstr>9.3 notes p. 291</vt:lpstr>
      <vt:lpstr>9.3 notes p. 292</vt:lpstr>
      <vt:lpstr>Spoilers!</vt:lpstr>
      <vt:lpstr>9.3 notes p. 293</vt:lpstr>
      <vt:lpstr>Lewis And Clark</vt:lpstr>
      <vt:lpstr>Answers Lewis and Clark</vt:lpstr>
      <vt:lpstr>9.4</vt:lpstr>
      <vt:lpstr>9.4</vt:lpstr>
      <vt:lpstr>9.4</vt:lpstr>
      <vt:lpstr>9.4</vt:lpstr>
      <vt:lpstr>9.3</vt:lpstr>
      <vt:lpstr>9.4</vt:lpstr>
    </vt:vector>
  </TitlesOfParts>
  <Company>Willow Springs R-IV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131</cp:revision>
  <cp:lastPrinted>2017-02-22T14:47:38Z</cp:lastPrinted>
  <dcterms:created xsi:type="dcterms:W3CDTF">2015-01-30T14:05:32Z</dcterms:created>
  <dcterms:modified xsi:type="dcterms:W3CDTF">2017-02-22T19:27:50Z</dcterms:modified>
</cp:coreProperties>
</file>