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5ED0CC-1748-4C05-B33A-225AC2C7840B}" type="datetimeFigureOut">
              <a:rPr lang="en-US" smtClean="0"/>
              <a:t>10/10/2016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F2AD4C-2236-4E01-AF84-8461F1921C87}" type="slidenum">
              <a:rPr lang="en-US" smtClean="0"/>
              <a:t>‹#›</a:t>
            </a:fld>
            <a:endParaRPr lang="en-US"/>
          </a:p>
        </p:txBody>
      </p:sp>
    </p:spTree>
    <p:extLst>
      <p:ext uri="{BB962C8B-B14F-4D97-AF65-F5344CB8AC3E}">
        <p14:creationId xmlns:p14="http://schemas.microsoft.com/office/powerpoint/2010/main" val="714738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a:noFill/>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680BB356-ED6A-4256-9DE6-93F7B5E9D836}" type="slidenum">
              <a:rPr lang="en-US" altLang="en-US" smtClean="0"/>
              <a:pPr>
                <a:defRPr/>
              </a:pPr>
              <a:t>2</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Slide Image Placeholder 1"/>
          <p:cNvSpPr>
            <a:spLocks noGrp="1" noRot="1" noChangeAspect="1" noTextEdit="1"/>
          </p:cNvSpPr>
          <p:nvPr>
            <p:ph type="sldImg"/>
          </p:nvPr>
        </p:nvSpPr>
        <p:spPr>
          <a:ln/>
        </p:spPr>
      </p:sp>
      <p:sp>
        <p:nvSpPr>
          <p:cNvPr id="215043" name="Notes Placeholder 2"/>
          <p:cNvSpPr>
            <a:spLocks noGrp="1"/>
          </p:cNvSpPr>
          <p:nvPr>
            <p:ph type="body" idx="1"/>
          </p:nvPr>
        </p:nvSpPr>
        <p:spPr>
          <a:noFill/>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69A8BFC2-4AFA-4376-8B09-C9F2DE1DBE44}" type="slidenum">
              <a:rPr lang="en-US" altLang="en-US" smtClean="0"/>
              <a:pPr>
                <a:defRPr/>
              </a:pPr>
              <a:t>13</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A5BDA3-4E72-49FA-8072-2D6F00937BC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F9DA0-F6CF-49C0-A67F-5AE24B55971A}" type="slidenum">
              <a:rPr lang="en-US" smtClean="0"/>
              <a:t>‹#›</a:t>
            </a:fld>
            <a:endParaRPr lang="en-US"/>
          </a:p>
        </p:txBody>
      </p:sp>
    </p:spTree>
    <p:extLst>
      <p:ext uri="{BB962C8B-B14F-4D97-AF65-F5344CB8AC3E}">
        <p14:creationId xmlns:p14="http://schemas.microsoft.com/office/powerpoint/2010/main" val="1975383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A5BDA3-4E72-49FA-8072-2D6F00937BC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F9DA0-F6CF-49C0-A67F-5AE24B55971A}" type="slidenum">
              <a:rPr lang="en-US" smtClean="0"/>
              <a:t>‹#›</a:t>
            </a:fld>
            <a:endParaRPr lang="en-US"/>
          </a:p>
        </p:txBody>
      </p:sp>
    </p:spTree>
    <p:extLst>
      <p:ext uri="{BB962C8B-B14F-4D97-AF65-F5344CB8AC3E}">
        <p14:creationId xmlns:p14="http://schemas.microsoft.com/office/powerpoint/2010/main" val="3002753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A5BDA3-4E72-49FA-8072-2D6F00937BC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F9DA0-F6CF-49C0-A67F-5AE24B55971A}" type="slidenum">
              <a:rPr lang="en-US" smtClean="0"/>
              <a:t>‹#›</a:t>
            </a:fld>
            <a:endParaRPr lang="en-US"/>
          </a:p>
        </p:txBody>
      </p:sp>
    </p:spTree>
    <p:extLst>
      <p:ext uri="{BB962C8B-B14F-4D97-AF65-F5344CB8AC3E}">
        <p14:creationId xmlns:p14="http://schemas.microsoft.com/office/powerpoint/2010/main" val="1769380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A5BDA3-4E72-49FA-8072-2D6F00937BC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F9DA0-F6CF-49C0-A67F-5AE24B55971A}" type="slidenum">
              <a:rPr lang="en-US" smtClean="0"/>
              <a:t>‹#›</a:t>
            </a:fld>
            <a:endParaRPr lang="en-US"/>
          </a:p>
        </p:txBody>
      </p:sp>
    </p:spTree>
    <p:extLst>
      <p:ext uri="{BB962C8B-B14F-4D97-AF65-F5344CB8AC3E}">
        <p14:creationId xmlns:p14="http://schemas.microsoft.com/office/powerpoint/2010/main" val="2483660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A5BDA3-4E72-49FA-8072-2D6F00937BC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F9DA0-F6CF-49C0-A67F-5AE24B55971A}" type="slidenum">
              <a:rPr lang="en-US" smtClean="0"/>
              <a:t>‹#›</a:t>
            </a:fld>
            <a:endParaRPr lang="en-US"/>
          </a:p>
        </p:txBody>
      </p:sp>
    </p:spTree>
    <p:extLst>
      <p:ext uri="{BB962C8B-B14F-4D97-AF65-F5344CB8AC3E}">
        <p14:creationId xmlns:p14="http://schemas.microsoft.com/office/powerpoint/2010/main" val="3352031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A5BDA3-4E72-49FA-8072-2D6F00937BC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F9DA0-F6CF-49C0-A67F-5AE24B55971A}" type="slidenum">
              <a:rPr lang="en-US" smtClean="0"/>
              <a:t>‹#›</a:t>
            </a:fld>
            <a:endParaRPr lang="en-US"/>
          </a:p>
        </p:txBody>
      </p:sp>
    </p:spTree>
    <p:extLst>
      <p:ext uri="{BB962C8B-B14F-4D97-AF65-F5344CB8AC3E}">
        <p14:creationId xmlns:p14="http://schemas.microsoft.com/office/powerpoint/2010/main" val="2199192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A5BDA3-4E72-49FA-8072-2D6F00937BCD}"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4F9DA0-F6CF-49C0-A67F-5AE24B55971A}" type="slidenum">
              <a:rPr lang="en-US" smtClean="0"/>
              <a:t>‹#›</a:t>
            </a:fld>
            <a:endParaRPr lang="en-US"/>
          </a:p>
        </p:txBody>
      </p:sp>
    </p:spTree>
    <p:extLst>
      <p:ext uri="{BB962C8B-B14F-4D97-AF65-F5344CB8AC3E}">
        <p14:creationId xmlns:p14="http://schemas.microsoft.com/office/powerpoint/2010/main" val="1346036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A5BDA3-4E72-49FA-8072-2D6F00937BCD}"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4F9DA0-F6CF-49C0-A67F-5AE24B55971A}" type="slidenum">
              <a:rPr lang="en-US" smtClean="0"/>
              <a:t>‹#›</a:t>
            </a:fld>
            <a:endParaRPr lang="en-US"/>
          </a:p>
        </p:txBody>
      </p:sp>
    </p:spTree>
    <p:extLst>
      <p:ext uri="{BB962C8B-B14F-4D97-AF65-F5344CB8AC3E}">
        <p14:creationId xmlns:p14="http://schemas.microsoft.com/office/powerpoint/2010/main" val="1871436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A5BDA3-4E72-49FA-8072-2D6F00937BCD}"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4F9DA0-F6CF-49C0-A67F-5AE24B55971A}" type="slidenum">
              <a:rPr lang="en-US" smtClean="0"/>
              <a:t>‹#›</a:t>
            </a:fld>
            <a:endParaRPr lang="en-US"/>
          </a:p>
        </p:txBody>
      </p:sp>
    </p:spTree>
    <p:extLst>
      <p:ext uri="{BB962C8B-B14F-4D97-AF65-F5344CB8AC3E}">
        <p14:creationId xmlns:p14="http://schemas.microsoft.com/office/powerpoint/2010/main" val="2654613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A5BDA3-4E72-49FA-8072-2D6F00937BC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F9DA0-F6CF-49C0-A67F-5AE24B55971A}" type="slidenum">
              <a:rPr lang="en-US" smtClean="0"/>
              <a:t>‹#›</a:t>
            </a:fld>
            <a:endParaRPr lang="en-US"/>
          </a:p>
        </p:txBody>
      </p:sp>
    </p:spTree>
    <p:extLst>
      <p:ext uri="{BB962C8B-B14F-4D97-AF65-F5344CB8AC3E}">
        <p14:creationId xmlns:p14="http://schemas.microsoft.com/office/powerpoint/2010/main" val="2002130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A5BDA3-4E72-49FA-8072-2D6F00937BC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F9DA0-F6CF-49C0-A67F-5AE24B55971A}" type="slidenum">
              <a:rPr lang="en-US" smtClean="0"/>
              <a:t>‹#›</a:t>
            </a:fld>
            <a:endParaRPr lang="en-US"/>
          </a:p>
        </p:txBody>
      </p:sp>
    </p:spTree>
    <p:extLst>
      <p:ext uri="{BB962C8B-B14F-4D97-AF65-F5344CB8AC3E}">
        <p14:creationId xmlns:p14="http://schemas.microsoft.com/office/powerpoint/2010/main" val="1026007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A5BDA3-4E72-49FA-8072-2D6F00937BCD}" type="datetimeFigureOut">
              <a:rPr lang="en-US" smtClean="0"/>
              <a:t>10/10/2016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4F9DA0-F6CF-49C0-A67F-5AE24B55971A}" type="slidenum">
              <a:rPr lang="en-US" smtClean="0"/>
              <a:t>‹#›</a:t>
            </a:fld>
            <a:endParaRPr lang="en-US"/>
          </a:p>
        </p:txBody>
      </p:sp>
    </p:spTree>
    <p:extLst>
      <p:ext uri="{BB962C8B-B14F-4D97-AF65-F5344CB8AC3E}">
        <p14:creationId xmlns:p14="http://schemas.microsoft.com/office/powerpoint/2010/main" val="1693471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27517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31" name="Text Box 35"/>
          <p:cNvSpPr txBox="1">
            <a:spLocks noChangeArrowheads="1"/>
          </p:cNvSpPr>
          <p:nvPr/>
        </p:nvSpPr>
        <p:spPr bwMode="auto">
          <a:xfrm>
            <a:off x="1744663" y="1187450"/>
            <a:ext cx="7323137" cy="162877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0070C0"/>
                </a:solidFill>
              </a:rPr>
              <a:t>The </a:t>
            </a:r>
            <a:r>
              <a:rPr lang="en-US" altLang="en-US" sz="2800" b="1">
                <a:solidFill>
                  <a:srgbClr val="0070C0"/>
                </a:solidFill>
              </a:rPr>
              <a:t>triangular trade</a:t>
            </a:r>
            <a:r>
              <a:rPr lang="en-US" altLang="en-US" sz="2800">
                <a:solidFill>
                  <a:srgbClr val="0070C0"/>
                </a:solidFill>
              </a:rPr>
              <a:t> route developed. Ships brought sugar and molasses from the West Indies to New England where </a:t>
            </a:r>
            <a:br>
              <a:rPr lang="en-US" altLang="en-US" sz="2800">
                <a:solidFill>
                  <a:srgbClr val="0070C0"/>
                </a:solidFill>
              </a:rPr>
            </a:br>
            <a:r>
              <a:rPr lang="en-US" altLang="en-US" sz="2800">
                <a:solidFill>
                  <a:srgbClr val="0070C0"/>
                </a:solidFill>
              </a:rPr>
              <a:t>the molasses was made into rum.  </a:t>
            </a:r>
          </a:p>
        </p:txBody>
      </p:sp>
      <p:sp>
        <p:nvSpPr>
          <p:cNvPr id="53257" name="Text Box 37"/>
          <p:cNvSpPr txBox="1">
            <a:spLocks noChangeArrowheads="1"/>
          </p:cNvSpPr>
          <p:nvPr/>
        </p:nvSpPr>
        <p:spPr bwMode="black">
          <a:xfrm>
            <a:off x="1743075" y="639763"/>
            <a:ext cx="5800725"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t>New England Colonies </a:t>
            </a:r>
            <a:r>
              <a:rPr lang="en-US" altLang="en-US" b="1"/>
              <a:t>(cont.)</a:t>
            </a:r>
            <a:r>
              <a:rPr lang="en-US" altLang="en-US" sz="3200" b="1"/>
              <a:t> </a:t>
            </a:r>
          </a:p>
        </p:txBody>
      </p:sp>
      <p:sp>
        <p:nvSpPr>
          <p:cNvPr id="29739" name="Text Box 43"/>
          <p:cNvSpPr txBox="1">
            <a:spLocks noChangeArrowheads="1"/>
          </p:cNvSpPr>
          <p:nvPr/>
        </p:nvSpPr>
        <p:spPr bwMode="auto">
          <a:xfrm>
            <a:off x="1744663" y="2903538"/>
            <a:ext cx="7399337" cy="350837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FF0000"/>
                </a:solidFill>
              </a:rPr>
              <a:t>From New England, rum and other manufactured goods were shipped to </a:t>
            </a:r>
            <a:br>
              <a:rPr lang="en-US" altLang="en-US" sz="2800">
                <a:solidFill>
                  <a:srgbClr val="FF0000"/>
                </a:solidFill>
              </a:rPr>
            </a:br>
            <a:r>
              <a:rPr lang="en-US" altLang="en-US" sz="2800">
                <a:solidFill>
                  <a:srgbClr val="FF0000"/>
                </a:solidFill>
              </a:rPr>
              <a:t>West Africa.  </a:t>
            </a:r>
          </a:p>
          <a:p>
            <a:pPr>
              <a:lnSpc>
                <a:spcPct val="90000"/>
              </a:lnSpc>
              <a:spcBef>
                <a:spcPct val="20000"/>
              </a:spcBef>
              <a:spcAft>
                <a:spcPct val="20000"/>
              </a:spcAft>
              <a:buFontTx/>
              <a:buChar char="•"/>
            </a:pPr>
            <a:r>
              <a:rPr lang="en-US" altLang="en-US" sz="2800">
                <a:solidFill>
                  <a:srgbClr val="0070C0"/>
                </a:solidFill>
              </a:rPr>
              <a:t>On the second leg in West Africa, these goods were traded for enslaved Africans.  </a:t>
            </a:r>
          </a:p>
          <a:p>
            <a:pPr>
              <a:lnSpc>
                <a:spcPct val="90000"/>
              </a:lnSpc>
              <a:spcBef>
                <a:spcPct val="20000"/>
              </a:spcBef>
              <a:spcAft>
                <a:spcPct val="20000"/>
              </a:spcAft>
              <a:buFontTx/>
              <a:buChar char="•"/>
            </a:pPr>
            <a:r>
              <a:rPr lang="en-US" altLang="en-US" sz="2800">
                <a:solidFill>
                  <a:srgbClr val="FF0000"/>
                </a:solidFill>
              </a:rPr>
              <a:t>On the last leg, the enslaved Africans were taken to the West Indies where they were sold to planters.</a:t>
            </a:r>
          </a:p>
        </p:txBody>
      </p:sp>
    </p:spTree>
    <p:extLst>
      <p:ext uri="{BB962C8B-B14F-4D97-AF65-F5344CB8AC3E}">
        <p14:creationId xmlns:p14="http://schemas.microsoft.com/office/powerpoint/2010/main" val="3336696301"/>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731"/>
                                        </p:tgtEl>
                                        <p:attrNameLst>
                                          <p:attrName>style.visibility</p:attrName>
                                        </p:attrNameLst>
                                      </p:cBhvr>
                                      <p:to>
                                        <p:strVal val="visible"/>
                                      </p:to>
                                    </p:set>
                                    <p:animEffect transition="in" filter="wipe(left)">
                                      <p:cBhvr>
                                        <p:cTn id="7" dur="500"/>
                                        <p:tgtEl>
                                          <p:spTgt spid="297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739">
                                            <p:txEl>
                                              <p:pRg st="0" end="0"/>
                                            </p:txEl>
                                          </p:spTgt>
                                        </p:tgtEl>
                                        <p:attrNameLst>
                                          <p:attrName>style.visibility</p:attrName>
                                        </p:attrNameLst>
                                      </p:cBhvr>
                                      <p:to>
                                        <p:strVal val="visible"/>
                                      </p:to>
                                    </p:set>
                                    <p:animEffect transition="in" filter="wipe(left)">
                                      <p:cBhvr>
                                        <p:cTn id="12" dur="500"/>
                                        <p:tgtEl>
                                          <p:spTgt spid="2973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739">
                                            <p:txEl>
                                              <p:pRg st="1" end="1"/>
                                            </p:txEl>
                                          </p:spTgt>
                                        </p:tgtEl>
                                        <p:attrNameLst>
                                          <p:attrName>style.visibility</p:attrName>
                                        </p:attrNameLst>
                                      </p:cBhvr>
                                      <p:to>
                                        <p:strVal val="visible"/>
                                      </p:to>
                                    </p:set>
                                    <p:animEffect transition="in" filter="wipe(left)">
                                      <p:cBhvr>
                                        <p:cTn id="17" dur="500"/>
                                        <p:tgtEl>
                                          <p:spTgt spid="2973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739">
                                            <p:txEl>
                                              <p:pRg st="2" end="2"/>
                                            </p:txEl>
                                          </p:spTgt>
                                        </p:tgtEl>
                                        <p:attrNameLst>
                                          <p:attrName>style.visibility</p:attrName>
                                        </p:attrNameLst>
                                      </p:cBhvr>
                                      <p:to>
                                        <p:strVal val="visible"/>
                                      </p:to>
                                    </p:set>
                                    <p:animEffect transition="in" filter="wipe(left)">
                                      <p:cBhvr>
                                        <p:cTn id="22" dur="500"/>
                                        <p:tgtEl>
                                          <p:spTgt spid="297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31" grpId="0" autoUpdateAnimBg="0"/>
      <p:bldP spid="2973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3" name="Text Box 13"/>
          <p:cNvSpPr txBox="1">
            <a:spLocks noChangeArrowheads="1"/>
          </p:cNvSpPr>
          <p:nvPr/>
        </p:nvSpPr>
        <p:spPr bwMode="auto">
          <a:xfrm>
            <a:off x="1744663" y="1187450"/>
            <a:ext cx="7323137" cy="8604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00B050"/>
                </a:solidFill>
              </a:rPr>
              <a:t>The profit was used to buy more molasses, and the triangular trade continued.  </a:t>
            </a:r>
          </a:p>
        </p:txBody>
      </p:sp>
      <p:sp>
        <p:nvSpPr>
          <p:cNvPr id="409620" name="Text Box 20"/>
          <p:cNvSpPr txBox="1">
            <a:spLocks noChangeArrowheads="1"/>
          </p:cNvSpPr>
          <p:nvPr/>
        </p:nvSpPr>
        <p:spPr bwMode="auto">
          <a:xfrm>
            <a:off x="1744663" y="2133600"/>
            <a:ext cx="7170737" cy="218440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FF0000"/>
                </a:solidFill>
              </a:rPr>
              <a:t>The worst part of the triangular trade was called the Middle Passage.  </a:t>
            </a:r>
          </a:p>
          <a:p>
            <a:pPr>
              <a:lnSpc>
                <a:spcPct val="90000"/>
              </a:lnSpc>
              <a:spcBef>
                <a:spcPct val="20000"/>
              </a:spcBef>
              <a:spcAft>
                <a:spcPct val="20000"/>
              </a:spcAft>
              <a:buFontTx/>
              <a:buChar char="•"/>
            </a:pPr>
            <a:r>
              <a:rPr lang="en-US" altLang="en-US" sz="2800">
                <a:solidFill>
                  <a:srgbClr val="00B050"/>
                </a:solidFill>
              </a:rPr>
              <a:t>Enslaved Africans endured inhumane treatment and conditions during the voyage across the Atlantic.</a:t>
            </a:r>
          </a:p>
        </p:txBody>
      </p:sp>
    </p:spTree>
    <p:extLst>
      <p:ext uri="{BB962C8B-B14F-4D97-AF65-F5344CB8AC3E}">
        <p14:creationId xmlns:p14="http://schemas.microsoft.com/office/powerpoint/2010/main" val="756437561"/>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9613"/>
                                        </p:tgtEl>
                                        <p:attrNameLst>
                                          <p:attrName>style.visibility</p:attrName>
                                        </p:attrNameLst>
                                      </p:cBhvr>
                                      <p:to>
                                        <p:strVal val="visible"/>
                                      </p:to>
                                    </p:set>
                                    <p:animEffect transition="in" filter="wipe(left)">
                                      <p:cBhvr>
                                        <p:cTn id="7" dur="500"/>
                                        <p:tgtEl>
                                          <p:spTgt spid="4096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20">
                                            <p:txEl>
                                              <p:pRg st="0" end="0"/>
                                            </p:txEl>
                                          </p:spTgt>
                                        </p:tgtEl>
                                        <p:attrNameLst>
                                          <p:attrName>style.visibility</p:attrName>
                                        </p:attrNameLst>
                                      </p:cBhvr>
                                      <p:to>
                                        <p:strVal val="visible"/>
                                      </p:to>
                                    </p:set>
                                    <p:animEffect transition="in" filter="wipe(left)">
                                      <p:cBhvr>
                                        <p:cTn id="12" dur="500"/>
                                        <p:tgtEl>
                                          <p:spTgt spid="40962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620">
                                            <p:txEl>
                                              <p:pRg st="1" end="1"/>
                                            </p:txEl>
                                          </p:spTgt>
                                        </p:tgtEl>
                                        <p:attrNameLst>
                                          <p:attrName>style.visibility</p:attrName>
                                        </p:attrNameLst>
                                      </p:cBhvr>
                                      <p:to>
                                        <p:strVal val="visible"/>
                                      </p:to>
                                    </p:set>
                                    <p:animEffect transition="in" filter="wipe(left)">
                                      <p:cBhvr>
                                        <p:cTn id="17" dur="500"/>
                                        <p:tgtEl>
                                          <p:spTgt spid="40962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13" grpId="0" autoUpdateAnimBg="0"/>
      <p:bldP spid="409620"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24" name="Text Box 32"/>
          <p:cNvSpPr txBox="1">
            <a:spLocks noChangeArrowheads="1"/>
          </p:cNvSpPr>
          <p:nvPr/>
        </p:nvSpPr>
        <p:spPr bwMode="black">
          <a:xfrm>
            <a:off x="1743075" y="639763"/>
            <a:ext cx="4903788"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solidFill>
                  <a:srgbClr val="FF0000"/>
                </a:solidFill>
              </a:rPr>
              <a:t>The Middle Colonies</a:t>
            </a:r>
          </a:p>
        </p:txBody>
      </p:sp>
      <p:sp>
        <p:nvSpPr>
          <p:cNvPr id="33825" name="Text Box 33"/>
          <p:cNvSpPr txBox="1">
            <a:spLocks noChangeArrowheads="1"/>
          </p:cNvSpPr>
          <p:nvPr/>
        </p:nvSpPr>
        <p:spPr bwMode="auto">
          <a:xfrm>
            <a:off x="1744663" y="1187450"/>
            <a:ext cx="7399337" cy="124460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FF0000"/>
                </a:solidFill>
              </a:rPr>
              <a:t>Farms in these colonies were larger than in New England. As a result, they produced greater quantities of </a:t>
            </a:r>
            <a:r>
              <a:rPr lang="en-US" altLang="en-US" sz="2800" b="1">
                <a:solidFill>
                  <a:srgbClr val="FF0000"/>
                </a:solidFill>
              </a:rPr>
              <a:t>cash crops.</a:t>
            </a:r>
            <a:r>
              <a:rPr lang="en-US" altLang="en-US" sz="2800">
                <a:solidFill>
                  <a:srgbClr val="FF0000"/>
                </a:solidFill>
              </a:rPr>
              <a:t>  </a:t>
            </a:r>
          </a:p>
        </p:txBody>
      </p:sp>
      <p:sp>
        <p:nvSpPr>
          <p:cNvPr id="33827" name="Text Box 35"/>
          <p:cNvSpPr txBox="1">
            <a:spLocks noChangeArrowheads="1"/>
          </p:cNvSpPr>
          <p:nvPr/>
        </p:nvSpPr>
        <p:spPr bwMode="auto">
          <a:xfrm>
            <a:off x="1744663" y="2514600"/>
            <a:ext cx="7399337" cy="2979738"/>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0070C0"/>
                </a:solidFill>
              </a:rPr>
              <a:t>The port cities of New York and Philadelphia became the biggest and </a:t>
            </a:r>
            <a:r>
              <a:rPr lang="en-US" altLang="en-US" sz="2800">
                <a:solidFill>
                  <a:srgbClr val="00B050"/>
                </a:solidFill>
              </a:rPr>
              <a:t>busiest cities in the colonies with the wheat and livestock that was shipped from them. </a:t>
            </a:r>
          </a:p>
          <a:p>
            <a:pPr>
              <a:lnSpc>
                <a:spcPct val="90000"/>
              </a:lnSpc>
              <a:spcBef>
                <a:spcPct val="20000"/>
              </a:spcBef>
              <a:spcAft>
                <a:spcPct val="20000"/>
              </a:spcAft>
              <a:buFontTx/>
              <a:buChar char="•"/>
            </a:pPr>
            <a:r>
              <a:rPr lang="en-US" altLang="en-US" sz="2800">
                <a:solidFill>
                  <a:srgbClr val="0070C0"/>
                </a:solidFill>
              </a:rPr>
              <a:t>Lumbering, mining, small-scale manufacturing, and home-based crafts were major industries of the region. </a:t>
            </a:r>
          </a:p>
        </p:txBody>
      </p:sp>
    </p:spTree>
    <p:extLst>
      <p:ext uri="{BB962C8B-B14F-4D97-AF65-F5344CB8AC3E}">
        <p14:creationId xmlns:p14="http://schemas.microsoft.com/office/powerpoint/2010/main" val="1023245187"/>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3824"/>
                                        </p:tgtEl>
                                        <p:attrNameLst>
                                          <p:attrName>style.visibility</p:attrName>
                                        </p:attrNameLst>
                                      </p:cBhvr>
                                      <p:to>
                                        <p:strVal val="visible"/>
                                      </p:to>
                                    </p:set>
                                    <p:animEffect transition="in" filter="checkerboard(across)">
                                      <p:cBhvr>
                                        <p:cTn id="7" dur="500"/>
                                        <p:tgtEl>
                                          <p:spTgt spid="33824"/>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3825"/>
                                        </p:tgtEl>
                                        <p:attrNameLst>
                                          <p:attrName>style.visibility</p:attrName>
                                        </p:attrNameLst>
                                      </p:cBhvr>
                                      <p:to>
                                        <p:strVal val="visible"/>
                                      </p:to>
                                    </p:set>
                                    <p:animEffect transition="in" filter="wipe(left)">
                                      <p:cBhvr>
                                        <p:cTn id="11" dur="500"/>
                                        <p:tgtEl>
                                          <p:spTgt spid="3382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3827">
                                            <p:txEl>
                                              <p:pRg st="0" end="0"/>
                                            </p:txEl>
                                          </p:spTgt>
                                        </p:tgtEl>
                                        <p:attrNameLst>
                                          <p:attrName>style.visibility</p:attrName>
                                        </p:attrNameLst>
                                      </p:cBhvr>
                                      <p:to>
                                        <p:strVal val="visible"/>
                                      </p:to>
                                    </p:set>
                                    <p:animEffect transition="in" filter="wipe(left)">
                                      <p:cBhvr>
                                        <p:cTn id="16" dur="500"/>
                                        <p:tgtEl>
                                          <p:spTgt spid="33827">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3827">
                                            <p:txEl>
                                              <p:pRg st="1" end="1"/>
                                            </p:txEl>
                                          </p:spTgt>
                                        </p:tgtEl>
                                        <p:attrNameLst>
                                          <p:attrName>style.visibility</p:attrName>
                                        </p:attrNameLst>
                                      </p:cBhvr>
                                      <p:to>
                                        <p:strVal val="visible"/>
                                      </p:to>
                                    </p:set>
                                    <p:animEffect transition="in" filter="wipe(left)">
                                      <p:cBhvr>
                                        <p:cTn id="21" dur="500"/>
                                        <p:tgtEl>
                                          <p:spTgt spid="338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24" grpId="0" autoUpdateAnimBg="0"/>
      <p:bldP spid="33825" grpId="0" autoUpdateAnimBg="0"/>
      <p:bldP spid="3382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46" name="Text Box 30"/>
          <p:cNvSpPr txBox="1">
            <a:spLocks noChangeArrowheads="1"/>
          </p:cNvSpPr>
          <p:nvPr/>
        </p:nvSpPr>
        <p:spPr bwMode="auto">
          <a:xfrm>
            <a:off x="1744663" y="1187450"/>
            <a:ext cx="6865937" cy="8604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00B050"/>
                </a:solidFill>
              </a:rPr>
              <a:t>Religious and cultural differences existed here. </a:t>
            </a:r>
            <a:endParaRPr lang="en-US" altLang="en-US" sz="1600" b="1">
              <a:solidFill>
                <a:srgbClr val="00B050"/>
              </a:solidFill>
            </a:endParaRPr>
          </a:p>
        </p:txBody>
      </p:sp>
      <p:sp>
        <p:nvSpPr>
          <p:cNvPr id="57353" name="Text Box 32"/>
          <p:cNvSpPr txBox="1">
            <a:spLocks noChangeArrowheads="1"/>
          </p:cNvSpPr>
          <p:nvPr/>
        </p:nvSpPr>
        <p:spPr bwMode="black">
          <a:xfrm>
            <a:off x="1743075" y="639763"/>
            <a:ext cx="5419725"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solidFill>
                  <a:schemeClr val="bg2"/>
                </a:solidFill>
              </a:rPr>
              <a:t>The Middle Colonies </a:t>
            </a:r>
            <a:r>
              <a:rPr lang="en-US" altLang="en-US" b="1">
                <a:solidFill>
                  <a:schemeClr val="bg2"/>
                </a:solidFill>
              </a:rPr>
              <a:t>(cont.)</a:t>
            </a:r>
            <a:r>
              <a:rPr lang="en-US" altLang="en-US" sz="3200" b="1">
                <a:solidFill>
                  <a:schemeClr val="bg2"/>
                </a:solidFill>
              </a:rPr>
              <a:t> </a:t>
            </a:r>
          </a:p>
        </p:txBody>
      </p:sp>
      <p:sp>
        <p:nvSpPr>
          <p:cNvPr id="34855" name="Text Box 39"/>
          <p:cNvSpPr txBox="1">
            <a:spLocks noChangeArrowheads="1"/>
          </p:cNvSpPr>
          <p:nvPr/>
        </p:nvSpPr>
        <p:spPr bwMode="auto">
          <a:xfrm>
            <a:off x="1744663" y="2133600"/>
            <a:ext cx="7399337" cy="1643063"/>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chemeClr val="bg1"/>
                </a:solidFill>
              </a:rPr>
              <a:t>Immigrants from Germany, Holland, Sweden, and other non-English countries provided a cultural </a:t>
            </a:r>
            <a:r>
              <a:rPr lang="en-US" altLang="en-US" sz="2800">
                <a:solidFill>
                  <a:srgbClr val="FF0000"/>
                </a:solidFill>
              </a:rPr>
              <a:t>The Middle colonies had a </a:t>
            </a:r>
            <a:r>
              <a:rPr lang="en-US" altLang="en-US" sz="2800" b="1">
                <a:solidFill>
                  <a:srgbClr val="FF0000"/>
                </a:solidFill>
              </a:rPr>
              <a:t>diversity</a:t>
            </a:r>
            <a:r>
              <a:rPr lang="en-US" altLang="en-US" sz="2800">
                <a:solidFill>
                  <a:srgbClr val="FF0000"/>
                </a:solidFill>
              </a:rPr>
              <a:t> not found in New England. </a:t>
            </a:r>
          </a:p>
        </p:txBody>
      </p:sp>
    </p:spTree>
    <p:extLst>
      <p:ext uri="{BB962C8B-B14F-4D97-AF65-F5344CB8AC3E}">
        <p14:creationId xmlns:p14="http://schemas.microsoft.com/office/powerpoint/2010/main" val="793786496"/>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846"/>
                                        </p:tgtEl>
                                        <p:attrNameLst>
                                          <p:attrName>style.visibility</p:attrName>
                                        </p:attrNameLst>
                                      </p:cBhvr>
                                      <p:to>
                                        <p:strVal val="visible"/>
                                      </p:to>
                                    </p:set>
                                    <p:animEffect transition="in" filter="wipe(left)">
                                      <p:cBhvr>
                                        <p:cTn id="7" dur="500"/>
                                        <p:tgtEl>
                                          <p:spTgt spid="348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855">
                                            <p:txEl>
                                              <p:pRg st="0" end="0"/>
                                            </p:txEl>
                                          </p:spTgt>
                                        </p:tgtEl>
                                        <p:attrNameLst>
                                          <p:attrName>style.visibility</p:attrName>
                                        </p:attrNameLst>
                                      </p:cBhvr>
                                      <p:to>
                                        <p:strVal val="visible"/>
                                      </p:to>
                                    </p:set>
                                    <p:animEffect transition="in" filter="wipe(left)">
                                      <p:cBhvr>
                                        <p:cTn id="12" dur="500"/>
                                        <p:tgtEl>
                                          <p:spTgt spid="348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46" grpId="0" autoUpdateAnimBg="0"/>
      <p:bldP spid="3485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8" name="Text Box 28"/>
          <p:cNvSpPr txBox="1">
            <a:spLocks noChangeArrowheads="1"/>
          </p:cNvSpPr>
          <p:nvPr/>
        </p:nvSpPr>
        <p:spPr bwMode="black">
          <a:xfrm>
            <a:off x="1743075" y="639763"/>
            <a:ext cx="4903788"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t>The Southern Colonies </a:t>
            </a:r>
          </a:p>
        </p:txBody>
      </p:sp>
      <p:sp>
        <p:nvSpPr>
          <p:cNvPr id="40989" name="Text Box 29"/>
          <p:cNvSpPr txBox="1">
            <a:spLocks noChangeArrowheads="1"/>
          </p:cNvSpPr>
          <p:nvPr/>
        </p:nvSpPr>
        <p:spPr bwMode="auto">
          <a:xfrm>
            <a:off x="1744663" y="1187450"/>
            <a:ext cx="7399337" cy="157480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86000"/>
              </a:lnSpc>
              <a:spcBef>
                <a:spcPct val="17000"/>
              </a:spcBef>
              <a:spcAft>
                <a:spcPct val="17000"/>
              </a:spcAft>
              <a:buFontTx/>
              <a:buChar char="•"/>
            </a:pPr>
            <a:r>
              <a:rPr lang="en-US" altLang="en-US" sz="2800">
                <a:solidFill>
                  <a:srgbClr val="FF0000"/>
                </a:solidFill>
              </a:rPr>
              <a:t>The economies of the Southern Colonies were dependent upon tobacco in Maryland and Virginia and on rice in South Carolina and Georgia.  </a:t>
            </a:r>
          </a:p>
        </p:txBody>
      </p:sp>
      <p:sp>
        <p:nvSpPr>
          <p:cNvPr id="40991" name="Text Box 31"/>
          <p:cNvSpPr txBox="1">
            <a:spLocks noChangeArrowheads="1"/>
          </p:cNvSpPr>
          <p:nvPr/>
        </p:nvSpPr>
        <p:spPr bwMode="auto">
          <a:xfrm>
            <a:off x="1744663" y="2795588"/>
            <a:ext cx="7399337" cy="349567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86000"/>
              </a:lnSpc>
              <a:spcBef>
                <a:spcPct val="17000"/>
              </a:spcBef>
              <a:spcAft>
                <a:spcPct val="17000"/>
              </a:spcAft>
              <a:buFontTx/>
              <a:buChar char="•"/>
            </a:pPr>
            <a:r>
              <a:rPr lang="en-US" altLang="en-US" sz="2800">
                <a:solidFill>
                  <a:srgbClr val="0070C0"/>
                </a:solidFill>
              </a:rPr>
              <a:t>As a result, commerce or industry was slow to develop in the South.  </a:t>
            </a:r>
          </a:p>
          <a:p>
            <a:pPr>
              <a:lnSpc>
                <a:spcPct val="86000"/>
              </a:lnSpc>
              <a:spcBef>
                <a:spcPct val="17000"/>
              </a:spcBef>
              <a:spcAft>
                <a:spcPct val="17000"/>
              </a:spcAft>
              <a:buFontTx/>
              <a:buChar char="•"/>
            </a:pPr>
            <a:r>
              <a:rPr lang="en-US" altLang="en-US" sz="2800">
                <a:solidFill>
                  <a:srgbClr val="0070C0"/>
                </a:solidFill>
              </a:rPr>
              <a:t>Growing tobacco and rice was dependent upon slave labor.  </a:t>
            </a:r>
          </a:p>
          <a:p>
            <a:pPr>
              <a:lnSpc>
                <a:spcPct val="86000"/>
              </a:lnSpc>
              <a:spcBef>
                <a:spcPct val="17000"/>
              </a:spcBef>
              <a:spcAft>
                <a:spcPct val="17000"/>
              </a:spcAft>
              <a:buFontTx/>
              <a:buChar char="•"/>
            </a:pPr>
            <a:r>
              <a:rPr lang="en-US" altLang="en-US" sz="2800">
                <a:solidFill>
                  <a:srgbClr val="0070C0"/>
                </a:solidFill>
              </a:rPr>
              <a:t>Rice was even more profitable than tobacco.  </a:t>
            </a:r>
          </a:p>
          <a:p>
            <a:pPr>
              <a:lnSpc>
                <a:spcPct val="86000"/>
              </a:lnSpc>
              <a:spcBef>
                <a:spcPct val="17000"/>
              </a:spcBef>
              <a:spcAft>
                <a:spcPct val="17000"/>
              </a:spcAft>
              <a:buFontTx/>
              <a:buChar char="•"/>
            </a:pPr>
            <a:r>
              <a:rPr lang="en-US" altLang="en-US" sz="2800">
                <a:solidFill>
                  <a:schemeClr val="bg1"/>
                </a:solidFill>
              </a:rPr>
              <a:t>London merchants, rather than the local merchants, managed this southern trade. </a:t>
            </a:r>
            <a:endParaRPr lang="en-US" altLang="en-US" sz="2800">
              <a:solidFill>
                <a:srgbClr val="FF0000"/>
              </a:solidFill>
            </a:endParaRPr>
          </a:p>
        </p:txBody>
      </p:sp>
    </p:spTree>
    <p:extLst>
      <p:ext uri="{BB962C8B-B14F-4D97-AF65-F5344CB8AC3E}">
        <p14:creationId xmlns:p14="http://schemas.microsoft.com/office/powerpoint/2010/main" val="3514951303"/>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0988"/>
                                        </p:tgtEl>
                                        <p:attrNameLst>
                                          <p:attrName>style.visibility</p:attrName>
                                        </p:attrNameLst>
                                      </p:cBhvr>
                                      <p:to>
                                        <p:strVal val="visible"/>
                                      </p:to>
                                    </p:set>
                                    <p:animEffect transition="in" filter="checkerboard(across)">
                                      <p:cBhvr>
                                        <p:cTn id="7" dur="500"/>
                                        <p:tgtEl>
                                          <p:spTgt spid="40988"/>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0989"/>
                                        </p:tgtEl>
                                        <p:attrNameLst>
                                          <p:attrName>style.visibility</p:attrName>
                                        </p:attrNameLst>
                                      </p:cBhvr>
                                      <p:to>
                                        <p:strVal val="visible"/>
                                      </p:to>
                                    </p:set>
                                    <p:animEffect transition="in" filter="wipe(left)">
                                      <p:cBhvr>
                                        <p:cTn id="11" dur="500"/>
                                        <p:tgtEl>
                                          <p:spTgt spid="4098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0991">
                                            <p:txEl>
                                              <p:pRg st="0" end="0"/>
                                            </p:txEl>
                                          </p:spTgt>
                                        </p:tgtEl>
                                        <p:attrNameLst>
                                          <p:attrName>style.visibility</p:attrName>
                                        </p:attrNameLst>
                                      </p:cBhvr>
                                      <p:to>
                                        <p:strVal val="visible"/>
                                      </p:to>
                                    </p:set>
                                    <p:animEffect transition="in" filter="wipe(left)">
                                      <p:cBhvr>
                                        <p:cTn id="16" dur="500"/>
                                        <p:tgtEl>
                                          <p:spTgt spid="4099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0991">
                                            <p:txEl>
                                              <p:pRg st="1" end="1"/>
                                            </p:txEl>
                                          </p:spTgt>
                                        </p:tgtEl>
                                        <p:attrNameLst>
                                          <p:attrName>style.visibility</p:attrName>
                                        </p:attrNameLst>
                                      </p:cBhvr>
                                      <p:to>
                                        <p:strVal val="visible"/>
                                      </p:to>
                                    </p:set>
                                    <p:animEffect transition="in" filter="wipe(left)">
                                      <p:cBhvr>
                                        <p:cTn id="21" dur="500"/>
                                        <p:tgtEl>
                                          <p:spTgt spid="40991">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0991">
                                            <p:txEl>
                                              <p:pRg st="2" end="2"/>
                                            </p:txEl>
                                          </p:spTgt>
                                        </p:tgtEl>
                                        <p:attrNameLst>
                                          <p:attrName>style.visibility</p:attrName>
                                        </p:attrNameLst>
                                      </p:cBhvr>
                                      <p:to>
                                        <p:strVal val="visible"/>
                                      </p:to>
                                    </p:set>
                                    <p:animEffect transition="in" filter="wipe(left)">
                                      <p:cBhvr>
                                        <p:cTn id="26" dur="500"/>
                                        <p:tgtEl>
                                          <p:spTgt spid="40991">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40991">
                                            <p:txEl>
                                              <p:pRg st="3" end="3"/>
                                            </p:txEl>
                                          </p:spTgt>
                                        </p:tgtEl>
                                        <p:attrNameLst>
                                          <p:attrName>style.visibility</p:attrName>
                                        </p:attrNameLst>
                                      </p:cBhvr>
                                      <p:to>
                                        <p:strVal val="visible"/>
                                      </p:to>
                                    </p:set>
                                    <p:animEffect transition="in" filter="wipe(left)">
                                      <p:cBhvr>
                                        <p:cTn id="31" dur="500"/>
                                        <p:tgtEl>
                                          <p:spTgt spid="409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8" grpId="0" autoUpdateAnimBg="0"/>
      <p:bldP spid="40989" grpId="0" autoUpdateAnimBg="0"/>
      <p:bldP spid="4099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11" name="Text Box 27"/>
          <p:cNvSpPr txBox="1">
            <a:spLocks noChangeArrowheads="1"/>
          </p:cNvSpPr>
          <p:nvPr/>
        </p:nvSpPr>
        <p:spPr bwMode="auto">
          <a:xfrm>
            <a:off x="1744663" y="1187450"/>
            <a:ext cx="7323137" cy="8604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chemeClr val="bg1"/>
                </a:solidFill>
              </a:rPr>
              <a:t>Tobacco and rice were grown on plantations.  </a:t>
            </a:r>
          </a:p>
        </p:txBody>
      </p:sp>
      <p:sp>
        <p:nvSpPr>
          <p:cNvPr id="60425" name="Text Box 29"/>
          <p:cNvSpPr txBox="1">
            <a:spLocks noChangeArrowheads="1"/>
          </p:cNvSpPr>
          <p:nvPr/>
        </p:nvSpPr>
        <p:spPr bwMode="black">
          <a:xfrm>
            <a:off x="1743075" y="639763"/>
            <a:ext cx="6791325"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t>The Southern Colonies </a:t>
            </a:r>
            <a:r>
              <a:rPr lang="en-US" altLang="en-US" b="1"/>
              <a:t>(cont.)</a:t>
            </a:r>
            <a:r>
              <a:rPr lang="en-US" altLang="en-US" sz="3200" b="1"/>
              <a:t> </a:t>
            </a:r>
          </a:p>
        </p:txBody>
      </p:sp>
      <p:sp>
        <p:nvSpPr>
          <p:cNvPr id="60427" name="Text Box 33"/>
          <p:cNvSpPr txBox="1">
            <a:spLocks noChangeArrowheads="1"/>
          </p:cNvSpPr>
          <p:nvPr/>
        </p:nvSpPr>
        <p:spPr bwMode="black">
          <a:xfrm>
            <a:off x="2209800" y="6416675"/>
            <a:ext cx="4381500" cy="42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8423" dir="9200147" algn="ctr" rotWithShape="0">
                    <a:schemeClr val="tx1">
                      <a:alpha val="50000"/>
                    </a:schemeClr>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lnSpc>
                <a:spcPct val="90000"/>
              </a:lnSpc>
              <a:spcBef>
                <a:spcPct val="50000"/>
              </a:spcBef>
            </a:pPr>
            <a:r>
              <a:rPr lang="en-US" altLang="en-US" sz="1200">
                <a:solidFill>
                  <a:srgbClr val="F6DB96"/>
                </a:solidFill>
              </a:rPr>
              <a:t>Click the mouse button or press the </a:t>
            </a:r>
            <a:br>
              <a:rPr lang="en-US" altLang="en-US" sz="1200">
                <a:solidFill>
                  <a:srgbClr val="F6DB96"/>
                </a:solidFill>
              </a:rPr>
            </a:br>
            <a:r>
              <a:rPr lang="en-US" altLang="en-US" sz="1200">
                <a:solidFill>
                  <a:srgbClr val="F6DB96"/>
                </a:solidFill>
              </a:rPr>
              <a:t>Space Bar to display the information.</a:t>
            </a:r>
          </a:p>
        </p:txBody>
      </p:sp>
      <p:sp>
        <p:nvSpPr>
          <p:cNvPr id="42018" name="Text Box 34"/>
          <p:cNvSpPr txBox="1">
            <a:spLocks noChangeArrowheads="1"/>
          </p:cNvSpPr>
          <p:nvPr/>
        </p:nvSpPr>
        <p:spPr bwMode="auto">
          <a:xfrm>
            <a:off x="1744663" y="2136775"/>
            <a:ext cx="7018337" cy="470217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dirty="0">
                <a:solidFill>
                  <a:srgbClr val="0070C0"/>
                </a:solidFill>
              </a:rPr>
              <a:t>A plantation, or large farm, was often on a river so crops could be shipped easily by boat. </a:t>
            </a:r>
          </a:p>
          <a:p>
            <a:pPr>
              <a:lnSpc>
                <a:spcPct val="90000"/>
              </a:lnSpc>
              <a:spcBef>
                <a:spcPct val="20000"/>
              </a:spcBef>
              <a:spcAft>
                <a:spcPct val="20000"/>
              </a:spcAft>
              <a:buFontTx/>
              <a:buChar char="•"/>
            </a:pPr>
            <a:r>
              <a:rPr lang="en-US" altLang="en-US" sz="2800" dirty="0">
                <a:solidFill>
                  <a:srgbClr val="0070C0"/>
                </a:solidFill>
              </a:rPr>
              <a:t>Each plantation was a community consisting of a main house, kitchens, slave cabins, barns, stables, and outbuildings, and perhaps a chapel and a school. </a:t>
            </a:r>
          </a:p>
          <a:p>
            <a:pPr>
              <a:lnSpc>
                <a:spcPct val="90000"/>
              </a:lnSpc>
              <a:spcBef>
                <a:spcPct val="20000"/>
              </a:spcBef>
              <a:spcAft>
                <a:spcPct val="20000"/>
              </a:spcAft>
              <a:buFontTx/>
              <a:buChar char="•"/>
            </a:pPr>
            <a:r>
              <a:rPr lang="en-US" altLang="en-US" sz="2800" dirty="0">
                <a:solidFill>
                  <a:srgbClr val="FF0000"/>
                </a:solidFill>
              </a:rPr>
              <a:t>The Plantations were in the </a:t>
            </a:r>
            <a:r>
              <a:rPr lang="en-US" altLang="en-US" sz="2800" b="1" dirty="0">
                <a:solidFill>
                  <a:srgbClr val="FF0000"/>
                </a:solidFill>
              </a:rPr>
              <a:t>Tidewater</a:t>
            </a:r>
            <a:r>
              <a:rPr lang="en-US" altLang="en-US" sz="2800" dirty="0">
                <a:solidFill>
                  <a:srgbClr val="FF0000"/>
                </a:solidFill>
              </a:rPr>
              <a:t> region of </a:t>
            </a:r>
            <a:br>
              <a:rPr lang="en-US" altLang="en-US" sz="2800" dirty="0">
                <a:solidFill>
                  <a:srgbClr val="FF0000"/>
                </a:solidFill>
              </a:rPr>
            </a:br>
            <a:r>
              <a:rPr lang="en-US" altLang="en-US" sz="2800" dirty="0">
                <a:solidFill>
                  <a:srgbClr val="FF0000"/>
                </a:solidFill>
              </a:rPr>
              <a:t>the South. </a:t>
            </a:r>
          </a:p>
        </p:txBody>
      </p:sp>
    </p:spTree>
    <p:extLst>
      <p:ext uri="{BB962C8B-B14F-4D97-AF65-F5344CB8AC3E}">
        <p14:creationId xmlns:p14="http://schemas.microsoft.com/office/powerpoint/2010/main" val="2383145884"/>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011"/>
                                        </p:tgtEl>
                                        <p:attrNameLst>
                                          <p:attrName>style.visibility</p:attrName>
                                        </p:attrNameLst>
                                      </p:cBhvr>
                                      <p:to>
                                        <p:strVal val="visible"/>
                                      </p:to>
                                    </p:set>
                                    <p:animEffect transition="in" filter="wipe(left)">
                                      <p:cBhvr>
                                        <p:cTn id="7" dur="500"/>
                                        <p:tgtEl>
                                          <p:spTgt spid="420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2018">
                                            <p:txEl>
                                              <p:pRg st="0" end="0"/>
                                            </p:txEl>
                                          </p:spTgt>
                                        </p:tgtEl>
                                        <p:attrNameLst>
                                          <p:attrName>style.visibility</p:attrName>
                                        </p:attrNameLst>
                                      </p:cBhvr>
                                      <p:to>
                                        <p:strVal val="visible"/>
                                      </p:to>
                                    </p:set>
                                    <p:animEffect transition="in" filter="wipe(left)">
                                      <p:cBhvr>
                                        <p:cTn id="12" dur="500"/>
                                        <p:tgtEl>
                                          <p:spTgt spid="4201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2018">
                                            <p:txEl>
                                              <p:pRg st="1" end="1"/>
                                            </p:txEl>
                                          </p:spTgt>
                                        </p:tgtEl>
                                        <p:attrNameLst>
                                          <p:attrName>style.visibility</p:attrName>
                                        </p:attrNameLst>
                                      </p:cBhvr>
                                      <p:to>
                                        <p:strVal val="visible"/>
                                      </p:to>
                                    </p:set>
                                    <p:animEffect transition="in" filter="wipe(left)">
                                      <p:cBhvr>
                                        <p:cTn id="17" dur="500"/>
                                        <p:tgtEl>
                                          <p:spTgt spid="42018">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2018">
                                            <p:txEl>
                                              <p:pRg st="2" end="2"/>
                                            </p:txEl>
                                          </p:spTgt>
                                        </p:tgtEl>
                                        <p:attrNameLst>
                                          <p:attrName>style.visibility</p:attrName>
                                        </p:attrNameLst>
                                      </p:cBhvr>
                                      <p:to>
                                        <p:strVal val="visible"/>
                                      </p:to>
                                    </p:set>
                                    <p:animEffect transition="in" filter="wipe(left)">
                                      <p:cBhvr>
                                        <p:cTn id="22" dur="500"/>
                                        <p:tgtEl>
                                          <p:spTgt spid="4201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11" grpId="0" autoUpdateAnimBg="0"/>
      <p:bldP spid="42018"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37" name="Text Box 25"/>
          <p:cNvSpPr txBox="1">
            <a:spLocks noChangeArrowheads="1"/>
          </p:cNvSpPr>
          <p:nvPr/>
        </p:nvSpPr>
        <p:spPr bwMode="auto">
          <a:xfrm>
            <a:off x="1677988" y="1169988"/>
            <a:ext cx="7018337" cy="1255712"/>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FF0000"/>
                </a:solidFill>
              </a:rPr>
              <a:t>The b</a:t>
            </a:r>
            <a:r>
              <a:rPr lang="en-US" altLang="en-US" sz="2800" b="1">
                <a:solidFill>
                  <a:srgbClr val="FF0000"/>
                </a:solidFill>
              </a:rPr>
              <a:t>ackcountry</a:t>
            </a:r>
            <a:r>
              <a:rPr lang="en-US" altLang="en-US" sz="2800">
                <a:solidFill>
                  <a:srgbClr val="FF0000"/>
                </a:solidFill>
              </a:rPr>
              <a:t> region, toward the Appalachian Mountains, was home to settlers.</a:t>
            </a:r>
          </a:p>
        </p:txBody>
      </p:sp>
      <p:sp>
        <p:nvSpPr>
          <p:cNvPr id="61449" name="Text Box 27"/>
          <p:cNvSpPr txBox="1">
            <a:spLocks noChangeArrowheads="1"/>
          </p:cNvSpPr>
          <p:nvPr/>
        </p:nvSpPr>
        <p:spPr bwMode="black">
          <a:xfrm>
            <a:off x="1743075" y="639763"/>
            <a:ext cx="5800725"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t>The Southern Colonies </a:t>
            </a:r>
            <a:r>
              <a:rPr lang="en-US" altLang="en-US" b="1"/>
              <a:t>(cont.)</a:t>
            </a:r>
            <a:r>
              <a:rPr lang="en-US" altLang="en-US" sz="3200" b="1"/>
              <a:t> </a:t>
            </a:r>
          </a:p>
        </p:txBody>
      </p:sp>
      <p:sp>
        <p:nvSpPr>
          <p:cNvPr id="294944" name="Text Box 32"/>
          <p:cNvSpPr txBox="1">
            <a:spLocks noChangeArrowheads="1"/>
          </p:cNvSpPr>
          <p:nvPr/>
        </p:nvSpPr>
        <p:spPr bwMode="auto">
          <a:xfrm>
            <a:off x="1744663" y="2514600"/>
            <a:ext cx="7399337" cy="2763838"/>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nSpc>
                <a:spcPct val="90000"/>
              </a:lnSpc>
              <a:spcBef>
                <a:spcPct val="20000"/>
              </a:spcBef>
              <a:spcAft>
                <a:spcPct val="20000"/>
              </a:spcAft>
              <a:buFontTx/>
              <a:buChar char="•"/>
              <a:defRPr/>
            </a:pPr>
            <a:r>
              <a:rPr lang="en-US" altLang="en-US" sz="2800" dirty="0">
                <a:solidFill>
                  <a:srgbClr val="0070C0"/>
                </a:solidFill>
              </a:rPr>
              <a:t>Small farms grew corn and tobacco.  </a:t>
            </a:r>
          </a:p>
          <a:p>
            <a:pPr>
              <a:lnSpc>
                <a:spcPct val="90000"/>
              </a:lnSpc>
              <a:spcBef>
                <a:spcPct val="20000"/>
              </a:spcBef>
              <a:spcAft>
                <a:spcPct val="20000"/>
              </a:spcAft>
              <a:buFontTx/>
              <a:buChar char="•"/>
              <a:defRPr/>
            </a:pPr>
            <a:r>
              <a:rPr lang="en-US" altLang="en-US" sz="2800" b="1" dirty="0">
                <a:solidFill>
                  <a:srgbClr val="FF0000"/>
                </a:solidFill>
                <a:effectLst>
                  <a:outerShdw blurRad="38100" dist="38100" dir="2700000" algn="tl">
                    <a:srgbClr val="000000">
                      <a:alpha val="43137"/>
                    </a:srgbClr>
                  </a:outerShdw>
                </a:effectLst>
              </a:rPr>
              <a:t>The independent small farmers outnumbered the large plantation owners.  </a:t>
            </a:r>
          </a:p>
          <a:p>
            <a:pPr>
              <a:lnSpc>
                <a:spcPct val="90000"/>
              </a:lnSpc>
              <a:spcBef>
                <a:spcPct val="20000"/>
              </a:spcBef>
              <a:spcAft>
                <a:spcPct val="20000"/>
              </a:spcAft>
              <a:buFontTx/>
              <a:buChar char="•"/>
              <a:defRPr/>
            </a:pPr>
            <a:r>
              <a:rPr lang="en-US" altLang="en-US" sz="2800" dirty="0">
                <a:solidFill>
                  <a:srgbClr val="FF0000"/>
                </a:solidFill>
              </a:rPr>
              <a:t>Yet the plantation owners controlled the economic and political life of the region.</a:t>
            </a:r>
          </a:p>
        </p:txBody>
      </p:sp>
    </p:spTree>
    <p:extLst>
      <p:ext uri="{BB962C8B-B14F-4D97-AF65-F5344CB8AC3E}">
        <p14:creationId xmlns:p14="http://schemas.microsoft.com/office/powerpoint/2010/main" val="3242336165"/>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4937"/>
                                        </p:tgtEl>
                                        <p:attrNameLst>
                                          <p:attrName>style.visibility</p:attrName>
                                        </p:attrNameLst>
                                      </p:cBhvr>
                                      <p:to>
                                        <p:strVal val="visible"/>
                                      </p:to>
                                    </p:set>
                                    <p:animEffect transition="in" filter="wipe(left)">
                                      <p:cBhvr>
                                        <p:cTn id="7" dur="500"/>
                                        <p:tgtEl>
                                          <p:spTgt spid="2949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4944">
                                            <p:txEl>
                                              <p:pRg st="0" end="0"/>
                                            </p:txEl>
                                          </p:spTgt>
                                        </p:tgtEl>
                                        <p:attrNameLst>
                                          <p:attrName>style.visibility</p:attrName>
                                        </p:attrNameLst>
                                      </p:cBhvr>
                                      <p:to>
                                        <p:strVal val="visible"/>
                                      </p:to>
                                    </p:set>
                                    <p:animEffect transition="in" filter="wipe(left)">
                                      <p:cBhvr>
                                        <p:cTn id="12" dur="500"/>
                                        <p:tgtEl>
                                          <p:spTgt spid="29494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4944">
                                            <p:txEl>
                                              <p:pRg st="1" end="1"/>
                                            </p:txEl>
                                          </p:spTgt>
                                        </p:tgtEl>
                                        <p:attrNameLst>
                                          <p:attrName>style.visibility</p:attrName>
                                        </p:attrNameLst>
                                      </p:cBhvr>
                                      <p:to>
                                        <p:strVal val="visible"/>
                                      </p:to>
                                    </p:set>
                                    <p:animEffect transition="in" filter="wipe(left)">
                                      <p:cBhvr>
                                        <p:cTn id="17" dur="500"/>
                                        <p:tgtEl>
                                          <p:spTgt spid="294944">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4944">
                                            <p:txEl>
                                              <p:pRg st="2" end="2"/>
                                            </p:txEl>
                                          </p:spTgt>
                                        </p:tgtEl>
                                        <p:attrNameLst>
                                          <p:attrName>style.visibility</p:attrName>
                                        </p:attrNameLst>
                                      </p:cBhvr>
                                      <p:to>
                                        <p:strVal val="visible"/>
                                      </p:to>
                                    </p:set>
                                    <p:animEffect transition="in" filter="wipe(left)">
                                      <p:cBhvr>
                                        <p:cTn id="22" dur="500"/>
                                        <p:tgtEl>
                                          <p:spTgt spid="29494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37" grpId="0" autoUpdateAnimBg="0"/>
      <p:bldP spid="294944"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30" name="Text Box 14"/>
          <p:cNvSpPr txBox="1">
            <a:spLocks noChangeArrowheads="1"/>
          </p:cNvSpPr>
          <p:nvPr/>
        </p:nvSpPr>
        <p:spPr bwMode="black">
          <a:xfrm>
            <a:off x="1743075" y="639763"/>
            <a:ext cx="4903788"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solidFill>
                  <a:srgbClr val="F2CB68"/>
                </a:solidFill>
              </a:rPr>
              <a:t>Slavery </a:t>
            </a:r>
          </a:p>
        </p:txBody>
      </p:sp>
      <p:sp>
        <p:nvSpPr>
          <p:cNvPr id="316431" name="Text Box 15"/>
          <p:cNvSpPr txBox="1">
            <a:spLocks noChangeArrowheads="1"/>
          </p:cNvSpPr>
          <p:nvPr/>
        </p:nvSpPr>
        <p:spPr bwMode="auto">
          <a:xfrm>
            <a:off x="1744663" y="1187450"/>
            <a:ext cx="7323137" cy="8604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FF0000"/>
                </a:solidFill>
              </a:rPr>
              <a:t>Slavery was a main reason for the economic success of the South.  </a:t>
            </a:r>
          </a:p>
        </p:txBody>
      </p:sp>
      <p:sp>
        <p:nvSpPr>
          <p:cNvPr id="316433" name="Text Box 17"/>
          <p:cNvSpPr txBox="1">
            <a:spLocks noChangeArrowheads="1"/>
          </p:cNvSpPr>
          <p:nvPr/>
        </p:nvSpPr>
        <p:spPr bwMode="auto">
          <a:xfrm>
            <a:off x="1744663" y="2133600"/>
            <a:ext cx="7170737" cy="291147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nSpc>
                <a:spcPct val="90000"/>
              </a:lnSpc>
              <a:spcBef>
                <a:spcPct val="20000"/>
              </a:spcBef>
              <a:spcAft>
                <a:spcPct val="20000"/>
              </a:spcAft>
              <a:buFontTx/>
              <a:buChar char="•"/>
              <a:defRPr/>
            </a:pPr>
            <a:r>
              <a:rPr lang="en-US" altLang="en-US" sz="2800" b="1" dirty="0">
                <a:solidFill>
                  <a:srgbClr val="0070C0"/>
                </a:solidFill>
                <a:effectLst>
                  <a:outerShdw blurRad="38100" dist="38100" dir="2700000" algn="tl">
                    <a:srgbClr val="000000">
                      <a:alpha val="43137"/>
                    </a:srgbClr>
                  </a:outerShdw>
                </a:effectLst>
              </a:rPr>
              <a:t>It was criticized as being inhumane</a:t>
            </a:r>
            <a:r>
              <a:rPr lang="en-US" altLang="en-US" sz="2800" dirty="0">
                <a:solidFill>
                  <a:srgbClr val="0070C0"/>
                </a:solidFill>
              </a:rPr>
              <a:t>.  </a:t>
            </a:r>
          </a:p>
          <a:p>
            <a:pPr>
              <a:lnSpc>
                <a:spcPct val="90000"/>
              </a:lnSpc>
              <a:spcBef>
                <a:spcPct val="20000"/>
              </a:spcBef>
              <a:spcAft>
                <a:spcPct val="20000"/>
              </a:spcAft>
              <a:buFontTx/>
              <a:buChar char="•"/>
              <a:defRPr/>
            </a:pPr>
            <a:r>
              <a:rPr lang="en-US" altLang="en-US" sz="2800" dirty="0">
                <a:solidFill>
                  <a:srgbClr val="0070C0"/>
                </a:solidFill>
              </a:rPr>
              <a:t>Some colonists did not believe in slavery, nor would they own enslaved people.  </a:t>
            </a:r>
          </a:p>
          <a:p>
            <a:pPr>
              <a:lnSpc>
                <a:spcPct val="90000"/>
              </a:lnSpc>
              <a:spcBef>
                <a:spcPct val="20000"/>
              </a:spcBef>
              <a:spcAft>
                <a:spcPct val="20000"/>
              </a:spcAft>
              <a:buFontTx/>
              <a:buChar char="•"/>
              <a:defRPr/>
            </a:pPr>
            <a:r>
              <a:rPr lang="en-US" altLang="en-US" sz="2800" dirty="0">
                <a:solidFill>
                  <a:srgbClr val="0070C0"/>
                </a:solidFill>
              </a:rPr>
              <a:t>Most of the enslaved Africans lived on plantations.  </a:t>
            </a:r>
          </a:p>
          <a:p>
            <a:pPr>
              <a:lnSpc>
                <a:spcPct val="90000"/>
              </a:lnSpc>
              <a:spcBef>
                <a:spcPct val="20000"/>
              </a:spcBef>
              <a:spcAft>
                <a:spcPct val="20000"/>
              </a:spcAft>
              <a:buFontTx/>
              <a:buChar char="•"/>
              <a:defRPr/>
            </a:pPr>
            <a:r>
              <a:rPr lang="en-US" altLang="en-US" sz="2800" dirty="0">
                <a:solidFill>
                  <a:srgbClr val="0070C0"/>
                </a:solidFill>
              </a:rPr>
              <a:t>Many suffered cruel treatment. </a:t>
            </a:r>
          </a:p>
        </p:txBody>
      </p:sp>
    </p:spTree>
    <p:extLst>
      <p:ext uri="{BB962C8B-B14F-4D97-AF65-F5344CB8AC3E}">
        <p14:creationId xmlns:p14="http://schemas.microsoft.com/office/powerpoint/2010/main" val="3642060074"/>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16430"/>
                                        </p:tgtEl>
                                        <p:attrNameLst>
                                          <p:attrName>style.visibility</p:attrName>
                                        </p:attrNameLst>
                                      </p:cBhvr>
                                      <p:to>
                                        <p:strVal val="visible"/>
                                      </p:to>
                                    </p:set>
                                    <p:animEffect transition="in" filter="checkerboard(across)">
                                      <p:cBhvr>
                                        <p:cTn id="7" dur="500"/>
                                        <p:tgtEl>
                                          <p:spTgt spid="316430"/>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16431"/>
                                        </p:tgtEl>
                                        <p:attrNameLst>
                                          <p:attrName>style.visibility</p:attrName>
                                        </p:attrNameLst>
                                      </p:cBhvr>
                                      <p:to>
                                        <p:strVal val="visible"/>
                                      </p:to>
                                    </p:set>
                                    <p:animEffect transition="in" filter="wipe(left)">
                                      <p:cBhvr>
                                        <p:cTn id="11" dur="500"/>
                                        <p:tgtEl>
                                          <p:spTgt spid="31643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16433">
                                            <p:txEl>
                                              <p:pRg st="0" end="0"/>
                                            </p:txEl>
                                          </p:spTgt>
                                        </p:tgtEl>
                                        <p:attrNameLst>
                                          <p:attrName>style.visibility</p:attrName>
                                        </p:attrNameLst>
                                      </p:cBhvr>
                                      <p:to>
                                        <p:strVal val="visible"/>
                                      </p:to>
                                    </p:set>
                                    <p:animEffect transition="in" filter="wipe(left)">
                                      <p:cBhvr>
                                        <p:cTn id="16" dur="500"/>
                                        <p:tgtEl>
                                          <p:spTgt spid="316433">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16433">
                                            <p:txEl>
                                              <p:pRg st="1" end="1"/>
                                            </p:txEl>
                                          </p:spTgt>
                                        </p:tgtEl>
                                        <p:attrNameLst>
                                          <p:attrName>style.visibility</p:attrName>
                                        </p:attrNameLst>
                                      </p:cBhvr>
                                      <p:to>
                                        <p:strVal val="visible"/>
                                      </p:to>
                                    </p:set>
                                    <p:animEffect transition="in" filter="wipe(left)">
                                      <p:cBhvr>
                                        <p:cTn id="21" dur="500"/>
                                        <p:tgtEl>
                                          <p:spTgt spid="316433">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16433">
                                            <p:txEl>
                                              <p:pRg st="2" end="2"/>
                                            </p:txEl>
                                          </p:spTgt>
                                        </p:tgtEl>
                                        <p:attrNameLst>
                                          <p:attrName>style.visibility</p:attrName>
                                        </p:attrNameLst>
                                      </p:cBhvr>
                                      <p:to>
                                        <p:strVal val="visible"/>
                                      </p:to>
                                    </p:set>
                                    <p:animEffect transition="in" filter="wipe(left)">
                                      <p:cBhvr>
                                        <p:cTn id="26" dur="500"/>
                                        <p:tgtEl>
                                          <p:spTgt spid="316433">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16433">
                                            <p:txEl>
                                              <p:pRg st="3" end="3"/>
                                            </p:txEl>
                                          </p:spTgt>
                                        </p:tgtEl>
                                        <p:attrNameLst>
                                          <p:attrName>style.visibility</p:attrName>
                                        </p:attrNameLst>
                                      </p:cBhvr>
                                      <p:to>
                                        <p:strVal val="visible"/>
                                      </p:to>
                                    </p:set>
                                    <p:animEffect transition="in" filter="wipe(left)">
                                      <p:cBhvr>
                                        <p:cTn id="31" dur="500"/>
                                        <p:tgtEl>
                                          <p:spTgt spid="31643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6430" grpId="0" autoUpdateAnimBg="0"/>
      <p:bldP spid="316431" grpId="0" autoUpdateAnimBg="0"/>
      <p:bldP spid="31643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39" name="Text Box 15"/>
          <p:cNvSpPr txBox="1">
            <a:spLocks noChangeArrowheads="1"/>
          </p:cNvSpPr>
          <p:nvPr/>
        </p:nvSpPr>
        <p:spPr bwMode="auto">
          <a:xfrm>
            <a:off x="1744663" y="1187450"/>
            <a:ext cx="7323137" cy="124460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0070C0"/>
                </a:solidFill>
              </a:rPr>
              <a:t>All of the Southern Colonies had slave labor and slave codes, or strict rules that governed the enslaved Africans.  </a:t>
            </a:r>
          </a:p>
        </p:txBody>
      </p:sp>
      <p:sp>
        <p:nvSpPr>
          <p:cNvPr id="410641" name="Text Box 17"/>
          <p:cNvSpPr txBox="1">
            <a:spLocks noChangeArrowheads="1"/>
          </p:cNvSpPr>
          <p:nvPr/>
        </p:nvSpPr>
        <p:spPr bwMode="auto">
          <a:xfrm>
            <a:off x="1744663" y="2514600"/>
            <a:ext cx="7170737" cy="2979738"/>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0070C0"/>
                </a:solidFill>
              </a:rPr>
              <a:t>Although many enslaved Africans saw their families torn apart and suffered from harsh treatment, they also developed their own culture as enslaved people.  </a:t>
            </a:r>
          </a:p>
          <a:p>
            <a:pPr>
              <a:lnSpc>
                <a:spcPct val="90000"/>
              </a:lnSpc>
              <a:spcBef>
                <a:spcPct val="20000"/>
              </a:spcBef>
              <a:spcAft>
                <a:spcPct val="20000"/>
              </a:spcAft>
              <a:buFontTx/>
              <a:buChar char="•"/>
            </a:pPr>
            <a:r>
              <a:rPr lang="en-US" altLang="en-US" sz="2800"/>
              <a:t>This was based on their West African homelands and their acceptance of Christian values. </a:t>
            </a:r>
          </a:p>
        </p:txBody>
      </p:sp>
      <p:sp>
        <p:nvSpPr>
          <p:cNvPr id="64524" name="Text Box 20"/>
          <p:cNvSpPr txBox="1">
            <a:spLocks noChangeArrowheads="1"/>
          </p:cNvSpPr>
          <p:nvPr/>
        </p:nvSpPr>
        <p:spPr bwMode="black">
          <a:xfrm>
            <a:off x="1743075" y="639763"/>
            <a:ext cx="4903788"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solidFill>
                  <a:srgbClr val="F2CB68"/>
                </a:solidFill>
              </a:rPr>
              <a:t>Slavery </a:t>
            </a:r>
            <a:r>
              <a:rPr lang="en-US" altLang="en-US" b="1">
                <a:solidFill>
                  <a:srgbClr val="F2CB68"/>
                </a:solidFill>
              </a:rPr>
              <a:t>(cont.)</a:t>
            </a:r>
            <a:r>
              <a:rPr lang="en-US" altLang="en-US" sz="3200" b="1">
                <a:solidFill>
                  <a:srgbClr val="F2CB68"/>
                </a:solidFill>
              </a:rPr>
              <a:t> </a:t>
            </a:r>
          </a:p>
        </p:txBody>
      </p:sp>
    </p:spTree>
    <p:extLst>
      <p:ext uri="{BB962C8B-B14F-4D97-AF65-F5344CB8AC3E}">
        <p14:creationId xmlns:p14="http://schemas.microsoft.com/office/powerpoint/2010/main" val="3822334936"/>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0639"/>
                                        </p:tgtEl>
                                        <p:attrNameLst>
                                          <p:attrName>style.visibility</p:attrName>
                                        </p:attrNameLst>
                                      </p:cBhvr>
                                      <p:to>
                                        <p:strVal val="visible"/>
                                      </p:to>
                                    </p:set>
                                    <p:animEffect transition="in" filter="wipe(left)">
                                      <p:cBhvr>
                                        <p:cTn id="7" dur="500"/>
                                        <p:tgtEl>
                                          <p:spTgt spid="4106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0641">
                                            <p:txEl>
                                              <p:pRg st="0" end="0"/>
                                            </p:txEl>
                                          </p:spTgt>
                                        </p:tgtEl>
                                        <p:attrNameLst>
                                          <p:attrName>style.visibility</p:attrName>
                                        </p:attrNameLst>
                                      </p:cBhvr>
                                      <p:to>
                                        <p:strVal val="visible"/>
                                      </p:to>
                                    </p:set>
                                    <p:animEffect transition="in" filter="wipe(left)">
                                      <p:cBhvr>
                                        <p:cTn id="12" dur="500"/>
                                        <p:tgtEl>
                                          <p:spTgt spid="41064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0641">
                                            <p:txEl>
                                              <p:pRg st="1" end="1"/>
                                            </p:txEl>
                                          </p:spTgt>
                                        </p:tgtEl>
                                        <p:attrNameLst>
                                          <p:attrName>style.visibility</p:attrName>
                                        </p:attrNameLst>
                                      </p:cBhvr>
                                      <p:to>
                                        <p:strVal val="visible"/>
                                      </p:to>
                                    </p:set>
                                    <p:animEffect transition="in" filter="wipe(left)">
                                      <p:cBhvr>
                                        <p:cTn id="17" dur="500"/>
                                        <p:tgtEl>
                                          <p:spTgt spid="41064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39" grpId="0" autoUpdateAnimBg="0"/>
      <p:bldP spid="41064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4" name="Text Box 14"/>
          <p:cNvSpPr txBox="1">
            <a:spLocks noChangeArrowheads="1"/>
          </p:cNvSpPr>
          <p:nvPr/>
        </p:nvSpPr>
        <p:spPr bwMode="auto">
          <a:xfrm>
            <a:off x="1744663" y="1187450"/>
            <a:ext cx="7323137" cy="8604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t>Some were given the opportunity to learn trades and become skilled workers.  </a:t>
            </a:r>
          </a:p>
        </p:txBody>
      </p:sp>
      <p:sp>
        <p:nvSpPr>
          <p:cNvPr id="317455" name="Text Box 15"/>
          <p:cNvSpPr txBox="1">
            <a:spLocks noChangeArrowheads="1"/>
          </p:cNvSpPr>
          <p:nvPr/>
        </p:nvSpPr>
        <p:spPr bwMode="auto">
          <a:xfrm>
            <a:off x="1744663" y="2136775"/>
            <a:ext cx="7170737" cy="259080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t>If they were lucky enough to buy their freedom, they developed communities with other free African Americans. </a:t>
            </a:r>
          </a:p>
          <a:p>
            <a:pPr>
              <a:lnSpc>
                <a:spcPct val="90000"/>
              </a:lnSpc>
              <a:spcBef>
                <a:spcPct val="20000"/>
              </a:spcBef>
              <a:spcAft>
                <a:spcPct val="20000"/>
              </a:spcAft>
              <a:buFontTx/>
              <a:buChar char="•"/>
            </a:pPr>
            <a:r>
              <a:rPr lang="en-US" altLang="en-US" sz="2800">
                <a:solidFill>
                  <a:srgbClr val="0070C0"/>
                </a:solidFill>
              </a:rPr>
              <a:t>The debate over slavery later ended in a war with the North against the South. (chapter 15)</a:t>
            </a:r>
          </a:p>
        </p:txBody>
      </p:sp>
      <p:sp>
        <p:nvSpPr>
          <p:cNvPr id="65547" name="Text Box 16"/>
          <p:cNvSpPr txBox="1">
            <a:spLocks noChangeArrowheads="1"/>
          </p:cNvSpPr>
          <p:nvPr/>
        </p:nvSpPr>
        <p:spPr bwMode="black">
          <a:xfrm>
            <a:off x="1743075" y="639763"/>
            <a:ext cx="4903788"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solidFill>
                  <a:srgbClr val="F2CB68"/>
                </a:solidFill>
              </a:rPr>
              <a:t>Slavery </a:t>
            </a:r>
            <a:r>
              <a:rPr lang="en-US" altLang="en-US" b="1">
                <a:solidFill>
                  <a:srgbClr val="F2CB68"/>
                </a:solidFill>
              </a:rPr>
              <a:t>(cont.)</a:t>
            </a:r>
            <a:r>
              <a:rPr lang="en-US" altLang="en-US" sz="3200" b="1">
                <a:solidFill>
                  <a:srgbClr val="F2CB68"/>
                </a:solidFill>
              </a:rPr>
              <a:t> </a:t>
            </a:r>
          </a:p>
        </p:txBody>
      </p:sp>
    </p:spTree>
    <p:extLst>
      <p:ext uri="{BB962C8B-B14F-4D97-AF65-F5344CB8AC3E}">
        <p14:creationId xmlns:p14="http://schemas.microsoft.com/office/powerpoint/2010/main" val="2915137012"/>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7454"/>
                                        </p:tgtEl>
                                        <p:attrNameLst>
                                          <p:attrName>style.visibility</p:attrName>
                                        </p:attrNameLst>
                                      </p:cBhvr>
                                      <p:to>
                                        <p:strVal val="visible"/>
                                      </p:to>
                                    </p:set>
                                    <p:animEffect transition="in" filter="wipe(left)">
                                      <p:cBhvr>
                                        <p:cTn id="7" dur="500"/>
                                        <p:tgtEl>
                                          <p:spTgt spid="3174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7455">
                                            <p:txEl>
                                              <p:pRg st="0" end="0"/>
                                            </p:txEl>
                                          </p:spTgt>
                                        </p:tgtEl>
                                        <p:attrNameLst>
                                          <p:attrName>style.visibility</p:attrName>
                                        </p:attrNameLst>
                                      </p:cBhvr>
                                      <p:to>
                                        <p:strVal val="visible"/>
                                      </p:to>
                                    </p:set>
                                    <p:animEffect transition="in" filter="wipe(left)">
                                      <p:cBhvr>
                                        <p:cTn id="12" dur="500"/>
                                        <p:tgtEl>
                                          <p:spTgt spid="3174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7455">
                                            <p:txEl>
                                              <p:pRg st="1" end="1"/>
                                            </p:txEl>
                                          </p:spTgt>
                                        </p:tgtEl>
                                        <p:attrNameLst>
                                          <p:attrName>style.visibility</p:attrName>
                                        </p:attrNameLst>
                                      </p:cBhvr>
                                      <p:to>
                                        <p:strVal val="visible"/>
                                      </p:to>
                                    </p:set>
                                    <p:animEffect transition="in" filter="wipe(left)">
                                      <p:cBhvr>
                                        <p:cTn id="17" dur="500"/>
                                        <p:tgtEl>
                                          <p:spTgt spid="3174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54" grpId="0" autoUpdateAnimBg="0"/>
      <p:bldP spid="31745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6" name="Text Box 8"/>
          <p:cNvSpPr txBox="1">
            <a:spLocks noChangeArrowheads="1"/>
          </p:cNvSpPr>
          <p:nvPr/>
        </p:nvSpPr>
        <p:spPr bwMode="black">
          <a:xfrm>
            <a:off x="1743075" y="639763"/>
            <a:ext cx="4903788"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t>Guide to Reading</a:t>
            </a:r>
          </a:p>
        </p:txBody>
      </p:sp>
      <p:sp>
        <p:nvSpPr>
          <p:cNvPr id="22538" name="Text Box 10"/>
          <p:cNvSpPr txBox="1">
            <a:spLocks noChangeArrowheads="1"/>
          </p:cNvSpPr>
          <p:nvPr/>
        </p:nvSpPr>
        <p:spPr bwMode="auto">
          <a:xfrm>
            <a:off x="1357313" y="2060575"/>
            <a:ext cx="6696075" cy="420688"/>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a:solidFill>
                  <a:srgbClr val="FF0000"/>
                </a:solidFill>
              </a:rPr>
              <a:t>Each region developed a unique way of life. </a:t>
            </a:r>
            <a:endParaRPr lang="en-US" altLang="en-US" sz="1600" b="1">
              <a:solidFill>
                <a:srgbClr val="FF0000"/>
              </a:solidFill>
            </a:endParaRPr>
          </a:p>
        </p:txBody>
      </p:sp>
      <p:sp>
        <p:nvSpPr>
          <p:cNvPr id="22539" name="Text Box 11"/>
          <p:cNvSpPr txBox="1">
            <a:spLocks noChangeArrowheads="1"/>
          </p:cNvSpPr>
          <p:nvPr/>
        </p:nvSpPr>
        <p:spPr bwMode="auto">
          <a:xfrm>
            <a:off x="1743075" y="3819525"/>
            <a:ext cx="3514725" cy="420688"/>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a:solidFill>
                  <a:srgbClr val="0070C0"/>
                </a:solidFill>
              </a:rPr>
              <a:t>subsistence farming </a:t>
            </a:r>
            <a:endParaRPr lang="en-US" altLang="en-US" sz="1600" b="1">
              <a:solidFill>
                <a:srgbClr val="0070C0"/>
              </a:solidFill>
            </a:endParaRPr>
          </a:p>
        </p:txBody>
      </p:sp>
      <p:sp>
        <p:nvSpPr>
          <p:cNvPr id="22540" name="Text Box 12"/>
          <p:cNvSpPr txBox="1">
            <a:spLocks noChangeArrowheads="1"/>
          </p:cNvSpPr>
          <p:nvPr/>
        </p:nvSpPr>
        <p:spPr bwMode="black">
          <a:xfrm>
            <a:off x="1679575" y="1169988"/>
            <a:ext cx="7137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2800" b="1">
                <a:solidFill>
                  <a:srgbClr val="0070C0"/>
                </a:solidFill>
              </a:rPr>
              <a:t>4.1 Main Idea</a:t>
            </a:r>
            <a:endParaRPr lang="en-US" altLang="en-US" sz="2800">
              <a:solidFill>
                <a:srgbClr val="0070C0"/>
              </a:solidFill>
            </a:endParaRPr>
          </a:p>
        </p:txBody>
      </p:sp>
      <p:sp>
        <p:nvSpPr>
          <p:cNvPr id="22543" name="Text Box 15"/>
          <p:cNvSpPr txBox="1">
            <a:spLocks noChangeArrowheads="1"/>
          </p:cNvSpPr>
          <p:nvPr/>
        </p:nvSpPr>
        <p:spPr bwMode="black">
          <a:xfrm>
            <a:off x="1743075" y="3333750"/>
            <a:ext cx="7137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2800" b="1"/>
              <a:t>Key Terms</a:t>
            </a:r>
            <a:endParaRPr lang="en-US" altLang="en-US" sz="2800"/>
          </a:p>
        </p:txBody>
      </p:sp>
      <p:sp>
        <p:nvSpPr>
          <p:cNvPr id="22544" name="Text Box 16"/>
          <p:cNvSpPr txBox="1">
            <a:spLocks noChangeArrowheads="1"/>
          </p:cNvSpPr>
          <p:nvPr/>
        </p:nvSpPr>
        <p:spPr bwMode="auto">
          <a:xfrm>
            <a:off x="1743075" y="4305300"/>
            <a:ext cx="2828925" cy="138430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a:solidFill>
                  <a:srgbClr val="0070C0"/>
                </a:solidFill>
              </a:rPr>
              <a:t>triangular trade </a:t>
            </a:r>
          </a:p>
          <a:p>
            <a:pPr>
              <a:lnSpc>
                <a:spcPct val="90000"/>
              </a:lnSpc>
              <a:spcBef>
                <a:spcPct val="20000"/>
              </a:spcBef>
              <a:spcAft>
                <a:spcPct val="20000"/>
              </a:spcAft>
              <a:buFontTx/>
              <a:buChar char="•"/>
            </a:pPr>
            <a:r>
              <a:rPr lang="en-US" altLang="en-US">
                <a:solidFill>
                  <a:srgbClr val="0070C0"/>
                </a:solidFill>
              </a:rPr>
              <a:t>cash crop </a:t>
            </a:r>
          </a:p>
          <a:p>
            <a:pPr>
              <a:lnSpc>
                <a:spcPct val="90000"/>
              </a:lnSpc>
              <a:spcBef>
                <a:spcPct val="20000"/>
              </a:spcBef>
              <a:spcAft>
                <a:spcPct val="20000"/>
              </a:spcAft>
              <a:buFontTx/>
              <a:buChar char="•"/>
            </a:pPr>
            <a:r>
              <a:rPr lang="en-US" altLang="en-US">
                <a:solidFill>
                  <a:srgbClr val="0070C0"/>
                </a:solidFill>
              </a:rPr>
              <a:t>diversity </a:t>
            </a:r>
            <a:endParaRPr lang="en-US" altLang="en-US" sz="1600" b="1">
              <a:solidFill>
                <a:srgbClr val="0070C0"/>
              </a:solidFill>
            </a:endParaRPr>
          </a:p>
        </p:txBody>
      </p:sp>
      <p:sp>
        <p:nvSpPr>
          <p:cNvPr id="22545" name="Text Box 17"/>
          <p:cNvSpPr txBox="1">
            <a:spLocks noChangeArrowheads="1"/>
          </p:cNvSpPr>
          <p:nvPr/>
        </p:nvSpPr>
        <p:spPr bwMode="auto">
          <a:xfrm>
            <a:off x="5248275" y="3819525"/>
            <a:ext cx="2828925" cy="138430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a:solidFill>
                  <a:srgbClr val="0070C0"/>
                </a:solidFill>
              </a:rPr>
              <a:t>Tidewater </a:t>
            </a:r>
          </a:p>
          <a:p>
            <a:pPr>
              <a:lnSpc>
                <a:spcPct val="90000"/>
              </a:lnSpc>
              <a:spcBef>
                <a:spcPct val="20000"/>
              </a:spcBef>
              <a:spcAft>
                <a:spcPct val="20000"/>
              </a:spcAft>
              <a:buFontTx/>
              <a:buChar char="•"/>
            </a:pPr>
            <a:r>
              <a:rPr lang="en-US" altLang="en-US">
                <a:solidFill>
                  <a:srgbClr val="0070C0"/>
                </a:solidFill>
              </a:rPr>
              <a:t>backcountry </a:t>
            </a:r>
          </a:p>
          <a:p>
            <a:pPr>
              <a:lnSpc>
                <a:spcPct val="90000"/>
              </a:lnSpc>
              <a:spcBef>
                <a:spcPct val="20000"/>
              </a:spcBef>
              <a:spcAft>
                <a:spcPct val="20000"/>
              </a:spcAft>
              <a:buFontTx/>
              <a:buChar char="•"/>
            </a:pPr>
            <a:r>
              <a:rPr lang="en-US" altLang="en-US">
                <a:solidFill>
                  <a:srgbClr val="0070C0"/>
                </a:solidFill>
              </a:rPr>
              <a:t>overseer</a:t>
            </a: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1985827142"/>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2536"/>
                                        </p:tgtEl>
                                        <p:attrNameLst>
                                          <p:attrName>style.visibility</p:attrName>
                                        </p:attrNameLst>
                                      </p:cBhvr>
                                      <p:to>
                                        <p:strVal val="visible"/>
                                      </p:to>
                                    </p:set>
                                    <p:animEffect transition="in" filter="checkerboard(across)">
                                      <p:cBhvr>
                                        <p:cTn id="7" dur="500"/>
                                        <p:tgtEl>
                                          <p:spTgt spid="22536"/>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2540"/>
                                        </p:tgtEl>
                                        <p:attrNameLst>
                                          <p:attrName>style.visibility</p:attrName>
                                        </p:attrNameLst>
                                      </p:cBhvr>
                                      <p:to>
                                        <p:strVal val="visible"/>
                                      </p:to>
                                    </p:set>
                                    <p:animEffect transition="in" filter="wipe(up)">
                                      <p:cBhvr>
                                        <p:cTn id="11" dur="500"/>
                                        <p:tgtEl>
                                          <p:spTgt spid="22540"/>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2538"/>
                                        </p:tgtEl>
                                        <p:attrNameLst>
                                          <p:attrName>style.visibility</p:attrName>
                                        </p:attrNameLst>
                                      </p:cBhvr>
                                      <p:to>
                                        <p:strVal val="visible"/>
                                      </p:to>
                                    </p:set>
                                    <p:animEffect transition="in" filter="wipe(left)">
                                      <p:cBhvr>
                                        <p:cTn id="15" dur="500"/>
                                        <p:tgtEl>
                                          <p:spTgt spid="2253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22543"/>
                                        </p:tgtEl>
                                        <p:attrNameLst>
                                          <p:attrName>style.visibility</p:attrName>
                                        </p:attrNameLst>
                                      </p:cBhvr>
                                      <p:to>
                                        <p:strVal val="visible"/>
                                      </p:to>
                                    </p:set>
                                    <p:animEffect transition="in" filter="wipe(up)">
                                      <p:cBhvr>
                                        <p:cTn id="20" dur="500"/>
                                        <p:tgtEl>
                                          <p:spTgt spid="22543"/>
                                        </p:tgtEl>
                                      </p:cBhvr>
                                    </p:animEffect>
                                  </p:childTnLst>
                                </p:cTn>
                              </p:par>
                            </p:childTnLst>
                          </p:cTn>
                        </p:par>
                        <p:par>
                          <p:cTn id="21" fill="hold" nodeType="afterGroup">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22539">
                                            <p:txEl>
                                              <p:pRg st="0" end="0"/>
                                            </p:txEl>
                                          </p:spTgt>
                                        </p:tgtEl>
                                        <p:attrNameLst>
                                          <p:attrName>style.visibility</p:attrName>
                                        </p:attrNameLst>
                                      </p:cBhvr>
                                      <p:to>
                                        <p:strVal val="visible"/>
                                      </p:to>
                                    </p:set>
                                    <p:animEffect transition="in" filter="wipe(left)">
                                      <p:cBhvr>
                                        <p:cTn id="24" dur="500"/>
                                        <p:tgtEl>
                                          <p:spTgt spid="22539">
                                            <p:txEl>
                                              <p:pRg st="0" end="0"/>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2544">
                                            <p:txEl>
                                              <p:pRg st="0" end="0"/>
                                            </p:txEl>
                                          </p:spTgt>
                                        </p:tgtEl>
                                        <p:attrNameLst>
                                          <p:attrName>style.visibility</p:attrName>
                                        </p:attrNameLst>
                                      </p:cBhvr>
                                      <p:to>
                                        <p:strVal val="visible"/>
                                      </p:to>
                                    </p:set>
                                    <p:animEffect transition="in" filter="wipe(left)">
                                      <p:cBhvr>
                                        <p:cTn id="29" dur="500"/>
                                        <p:tgtEl>
                                          <p:spTgt spid="22544">
                                            <p:txEl>
                                              <p:pRg st="0" end="0"/>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22544">
                                            <p:txEl>
                                              <p:pRg st="1" end="1"/>
                                            </p:txEl>
                                          </p:spTgt>
                                        </p:tgtEl>
                                        <p:attrNameLst>
                                          <p:attrName>style.visibility</p:attrName>
                                        </p:attrNameLst>
                                      </p:cBhvr>
                                      <p:to>
                                        <p:strVal val="visible"/>
                                      </p:to>
                                    </p:set>
                                    <p:animEffect transition="in" filter="wipe(left)">
                                      <p:cBhvr>
                                        <p:cTn id="34" dur="500"/>
                                        <p:tgtEl>
                                          <p:spTgt spid="22544">
                                            <p:txEl>
                                              <p:pRg st="1" end="1"/>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2544">
                                            <p:txEl>
                                              <p:pRg st="2" end="2"/>
                                            </p:txEl>
                                          </p:spTgt>
                                        </p:tgtEl>
                                        <p:attrNameLst>
                                          <p:attrName>style.visibility</p:attrName>
                                        </p:attrNameLst>
                                      </p:cBhvr>
                                      <p:to>
                                        <p:strVal val="visible"/>
                                      </p:to>
                                    </p:set>
                                    <p:animEffect transition="in" filter="wipe(left)">
                                      <p:cBhvr>
                                        <p:cTn id="39" dur="500"/>
                                        <p:tgtEl>
                                          <p:spTgt spid="22544">
                                            <p:txEl>
                                              <p:pRg st="2" end="2"/>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22545">
                                            <p:txEl>
                                              <p:pRg st="0" end="0"/>
                                            </p:txEl>
                                          </p:spTgt>
                                        </p:tgtEl>
                                        <p:attrNameLst>
                                          <p:attrName>style.visibility</p:attrName>
                                        </p:attrNameLst>
                                      </p:cBhvr>
                                      <p:to>
                                        <p:strVal val="visible"/>
                                      </p:to>
                                    </p:set>
                                    <p:animEffect transition="in" filter="wipe(left)">
                                      <p:cBhvr>
                                        <p:cTn id="44" dur="500"/>
                                        <p:tgtEl>
                                          <p:spTgt spid="22545">
                                            <p:txEl>
                                              <p:pRg st="0" end="0"/>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22545">
                                            <p:txEl>
                                              <p:pRg st="1" end="1"/>
                                            </p:txEl>
                                          </p:spTgt>
                                        </p:tgtEl>
                                        <p:attrNameLst>
                                          <p:attrName>style.visibility</p:attrName>
                                        </p:attrNameLst>
                                      </p:cBhvr>
                                      <p:to>
                                        <p:strVal val="visible"/>
                                      </p:to>
                                    </p:set>
                                    <p:animEffect transition="in" filter="wipe(left)">
                                      <p:cBhvr>
                                        <p:cTn id="49" dur="500"/>
                                        <p:tgtEl>
                                          <p:spTgt spid="22545">
                                            <p:txEl>
                                              <p:pRg st="1" end="1"/>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22545">
                                            <p:txEl>
                                              <p:pRg st="2" end="2"/>
                                            </p:txEl>
                                          </p:spTgt>
                                        </p:tgtEl>
                                        <p:attrNameLst>
                                          <p:attrName>style.visibility</p:attrName>
                                        </p:attrNameLst>
                                      </p:cBhvr>
                                      <p:to>
                                        <p:strVal val="visible"/>
                                      </p:to>
                                    </p:set>
                                    <p:animEffect transition="in" filter="wipe(left)">
                                      <p:cBhvr>
                                        <p:cTn id="54" dur="500"/>
                                        <p:tgtEl>
                                          <p:spTgt spid="225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6" grpId="0" autoUpdateAnimBg="0"/>
      <p:bldP spid="22538" grpId="0" autoUpdateAnimBg="0"/>
      <p:bldP spid="22539" grpId="0" build="p" autoUpdateAnimBg="0" advAuto="0"/>
      <p:bldP spid="22540" grpId="0" autoUpdateAnimBg="0"/>
      <p:bldP spid="22543" grpId="0" autoUpdateAnimBg="0"/>
      <p:bldP spid="22544" grpId="0" build="p" autoUpdateAnimBg="0"/>
      <p:bldP spid="2254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6" name="Text Box 46"/>
          <p:cNvSpPr txBox="1">
            <a:spLocks noChangeArrowheads="1"/>
          </p:cNvSpPr>
          <p:nvPr/>
        </p:nvSpPr>
        <p:spPr bwMode="black">
          <a:xfrm>
            <a:off x="1743075" y="639763"/>
            <a:ext cx="4903788"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t>Guide to Reading</a:t>
            </a:r>
          </a:p>
        </p:txBody>
      </p:sp>
      <p:sp>
        <p:nvSpPr>
          <p:cNvPr id="81967" name="Text Box 47"/>
          <p:cNvSpPr txBox="1">
            <a:spLocks noChangeArrowheads="1"/>
          </p:cNvSpPr>
          <p:nvPr/>
        </p:nvSpPr>
        <p:spPr bwMode="auto">
          <a:xfrm>
            <a:off x="1743075" y="1676400"/>
            <a:ext cx="6696075" cy="757238"/>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a:solidFill>
                  <a:srgbClr val="FF0000"/>
                </a:solidFill>
              </a:rPr>
              <a:t>The ideals of American democracy and freedom of religion took root during the colonial period. </a:t>
            </a:r>
            <a:endParaRPr lang="en-US" altLang="en-US" sz="1600" b="1">
              <a:solidFill>
                <a:srgbClr val="FF0000"/>
              </a:solidFill>
            </a:endParaRPr>
          </a:p>
        </p:txBody>
      </p:sp>
      <p:sp>
        <p:nvSpPr>
          <p:cNvPr id="81968" name="Text Box 48"/>
          <p:cNvSpPr txBox="1">
            <a:spLocks noChangeArrowheads="1"/>
          </p:cNvSpPr>
          <p:nvPr/>
        </p:nvSpPr>
        <p:spPr bwMode="auto">
          <a:xfrm>
            <a:off x="1743075" y="3819525"/>
            <a:ext cx="2828925" cy="420688"/>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a:solidFill>
                  <a:srgbClr val="0070C0"/>
                </a:solidFill>
              </a:rPr>
              <a:t>mercantilism </a:t>
            </a:r>
            <a:endParaRPr lang="en-US" altLang="en-US" sz="1600" b="1">
              <a:solidFill>
                <a:srgbClr val="0070C0"/>
              </a:solidFill>
            </a:endParaRPr>
          </a:p>
        </p:txBody>
      </p:sp>
      <p:sp>
        <p:nvSpPr>
          <p:cNvPr id="81969" name="Text Box 49"/>
          <p:cNvSpPr txBox="1">
            <a:spLocks noChangeArrowheads="1"/>
          </p:cNvSpPr>
          <p:nvPr/>
        </p:nvSpPr>
        <p:spPr bwMode="black">
          <a:xfrm>
            <a:off x="1301750" y="1135063"/>
            <a:ext cx="7137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2800" b="1">
                <a:solidFill>
                  <a:srgbClr val="0070C0"/>
                </a:solidFill>
              </a:rPr>
              <a:t>Main Idea of Section 2</a:t>
            </a:r>
            <a:endParaRPr lang="en-US" altLang="en-US" sz="2800">
              <a:solidFill>
                <a:srgbClr val="0070C0"/>
              </a:solidFill>
            </a:endParaRPr>
          </a:p>
        </p:txBody>
      </p:sp>
      <p:sp>
        <p:nvSpPr>
          <p:cNvPr id="81970" name="Text Box 50"/>
          <p:cNvSpPr txBox="1">
            <a:spLocks noChangeArrowheads="1"/>
          </p:cNvSpPr>
          <p:nvPr/>
        </p:nvSpPr>
        <p:spPr bwMode="black">
          <a:xfrm>
            <a:off x="1743075" y="3333750"/>
            <a:ext cx="7137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2800" b="1"/>
              <a:t>Key Terms</a:t>
            </a:r>
            <a:endParaRPr lang="en-US" altLang="en-US" sz="2800"/>
          </a:p>
        </p:txBody>
      </p:sp>
      <p:sp>
        <p:nvSpPr>
          <p:cNvPr id="81971" name="Text Box 51"/>
          <p:cNvSpPr txBox="1">
            <a:spLocks noChangeArrowheads="1"/>
          </p:cNvSpPr>
          <p:nvPr/>
        </p:nvSpPr>
        <p:spPr bwMode="auto">
          <a:xfrm>
            <a:off x="1743075" y="4294188"/>
            <a:ext cx="2828925" cy="1865312"/>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a:solidFill>
                  <a:srgbClr val="0070C0"/>
                </a:solidFill>
              </a:rPr>
              <a:t>export </a:t>
            </a:r>
          </a:p>
          <a:p>
            <a:pPr>
              <a:lnSpc>
                <a:spcPct val="90000"/>
              </a:lnSpc>
              <a:spcBef>
                <a:spcPct val="20000"/>
              </a:spcBef>
              <a:spcAft>
                <a:spcPct val="20000"/>
              </a:spcAft>
              <a:buFontTx/>
              <a:buChar char="•"/>
            </a:pPr>
            <a:r>
              <a:rPr lang="en-US" altLang="en-US">
                <a:solidFill>
                  <a:srgbClr val="0070C0"/>
                </a:solidFill>
              </a:rPr>
              <a:t>import </a:t>
            </a:r>
          </a:p>
          <a:p>
            <a:pPr>
              <a:lnSpc>
                <a:spcPct val="90000"/>
              </a:lnSpc>
              <a:spcBef>
                <a:spcPct val="20000"/>
              </a:spcBef>
              <a:spcAft>
                <a:spcPct val="20000"/>
              </a:spcAft>
              <a:buFontTx/>
              <a:buChar char="•"/>
            </a:pPr>
            <a:r>
              <a:rPr lang="en-US" altLang="en-US">
                <a:solidFill>
                  <a:srgbClr val="0070C0"/>
                </a:solidFill>
              </a:rPr>
              <a:t>smuggling </a:t>
            </a:r>
          </a:p>
          <a:p>
            <a:pPr>
              <a:lnSpc>
                <a:spcPct val="90000"/>
              </a:lnSpc>
              <a:spcBef>
                <a:spcPct val="20000"/>
              </a:spcBef>
              <a:spcAft>
                <a:spcPct val="20000"/>
              </a:spcAft>
              <a:buFontTx/>
              <a:buChar char="•"/>
            </a:pPr>
            <a:r>
              <a:rPr lang="en-US" altLang="en-US">
                <a:solidFill>
                  <a:srgbClr val="0070C0"/>
                </a:solidFill>
              </a:rPr>
              <a:t>charter colony </a:t>
            </a:r>
            <a:endParaRPr lang="en-US" altLang="en-US" sz="1600" b="1">
              <a:solidFill>
                <a:srgbClr val="0070C0"/>
              </a:solidFill>
            </a:endParaRPr>
          </a:p>
        </p:txBody>
      </p:sp>
      <p:sp>
        <p:nvSpPr>
          <p:cNvPr id="81972" name="Text Box 52"/>
          <p:cNvSpPr txBox="1">
            <a:spLocks noChangeArrowheads="1"/>
          </p:cNvSpPr>
          <p:nvPr/>
        </p:nvSpPr>
        <p:spPr bwMode="auto">
          <a:xfrm>
            <a:off x="5248275" y="3819525"/>
            <a:ext cx="3438525" cy="1865313"/>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a:solidFill>
                  <a:srgbClr val="0070C0"/>
                </a:solidFill>
              </a:rPr>
              <a:t>proprietary colony </a:t>
            </a:r>
          </a:p>
          <a:p>
            <a:pPr>
              <a:lnSpc>
                <a:spcPct val="90000"/>
              </a:lnSpc>
              <a:spcBef>
                <a:spcPct val="20000"/>
              </a:spcBef>
              <a:spcAft>
                <a:spcPct val="20000"/>
              </a:spcAft>
              <a:buFontTx/>
              <a:buChar char="•"/>
            </a:pPr>
            <a:r>
              <a:rPr lang="en-US" altLang="en-US">
                <a:solidFill>
                  <a:srgbClr val="0070C0"/>
                </a:solidFill>
              </a:rPr>
              <a:t>royal colony </a:t>
            </a:r>
          </a:p>
          <a:p>
            <a:pPr>
              <a:lnSpc>
                <a:spcPct val="90000"/>
              </a:lnSpc>
              <a:spcBef>
                <a:spcPct val="20000"/>
              </a:spcBef>
              <a:spcAft>
                <a:spcPct val="20000"/>
              </a:spcAft>
              <a:buFontTx/>
              <a:buChar char="•"/>
            </a:pPr>
            <a:r>
              <a:rPr lang="en-US" altLang="en-US">
                <a:solidFill>
                  <a:srgbClr val="0070C0"/>
                </a:solidFill>
              </a:rPr>
              <a:t>apprentice </a:t>
            </a:r>
          </a:p>
          <a:p>
            <a:pPr>
              <a:lnSpc>
                <a:spcPct val="90000"/>
              </a:lnSpc>
              <a:spcBef>
                <a:spcPct val="20000"/>
              </a:spcBef>
              <a:spcAft>
                <a:spcPct val="20000"/>
              </a:spcAft>
              <a:buFontTx/>
              <a:buChar char="•"/>
            </a:pPr>
            <a:r>
              <a:rPr lang="en-US" altLang="en-US">
                <a:solidFill>
                  <a:srgbClr val="0070C0"/>
                </a:solidFill>
              </a:rPr>
              <a:t>literacy</a:t>
            </a:r>
            <a:endParaRPr lang="en-US" altLang="en-US" sz="1600" b="1">
              <a:solidFill>
                <a:srgbClr val="0070C0"/>
              </a:solidFill>
            </a:endParaRP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1539803607"/>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81966"/>
                                        </p:tgtEl>
                                        <p:attrNameLst>
                                          <p:attrName>style.visibility</p:attrName>
                                        </p:attrNameLst>
                                      </p:cBhvr>
                                      <p:to>
                                        <p:strVal val="visible"/>
                                      </p:to>
                                    </p:set>
                                    <p:animEffect transition="in" filter="checkerboard(across)">
                                      <p:cBhvr>
                                        <p:cTn id="7" dur="500"/>
                                        <p:tgtEl>
                                          <p:spTgt spid="81966"/>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81969"/>
                                        </p:tgtEl>
                                        <p:attrNameLst>
                                          <p:attrName>style.visibility</p:attrName>
                                        </p:attrNameLst>
                                      </p:cBhvr>
                                      <p:to>
                                        <p:strVal val="visible"/>
                                      </p:to>
                                    </p:set>
                                    <p:animEffect transition="in" filter="wipe(up)">
                                      <p:cBhvr>
                                        <p:cTn id="11" dur="500"/>
                                        <p:tgtEl>
                                          <p:spTgt spid="81969"/>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1967"/>
                                        </p:tgtEl>
                                        <p:attrNameLst>
                                          <p:attrName>style.visibility</p:attrName>
                                        </p:attrNameLst>
                                      </p:cBhvr>
                                      <p:to>
                                        <p:strVal val="visible"/>
                                      </p:to>
                                    </p:set>
                                    <p:animEffect transition="in" filter="wipe(left)">
                                      <p:cBhvr>
                                        <p:cTn id="15" dur="500"/>
                                        <p:tgtEl>
                                          <p:spTgt spid="8196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81970"/>
                                        </p:tgtEl>
                                        <p:attrNameLst>
                                          <p:attrName>style.visibility</p:attrName>
                                        </p:attrNameLst>
                                      </p:cBhvr>
                                      <p:to>
                                        <p:strVal val="visible"/>
                                      </p:to>
                                    </p:set>
                                    <p:animEffect transition="in" filter="wipe(up)">
                                      <p:cBhvr>
                                        <p:cTn id="20" dur="500"/>
                                        <p:tgtEl>
                                          <p:spTgt spid="81970"/>
                                        </p:tgtEl>
                                      </p:cBhvr>
                                    </p:animEffect>
                                  </p:childTnLst>
                                </p:cTn>
                              </p:par>
                            </p:childTnLst>
                          </p:cTn>
                        </p:par>
                        <p:par>
                          <p:cTn id="21" fill="hold" nodeType="afterGroup">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81968">
                                            <p:txEl>
                                              <p:pRg st="0" end="0"/>
                                            </p:txEl>
                                          </p:spTgt>
                                        </p:tgtEl>
                                        <p:attrNameLst>
                                          <p:attrName>style.visibility</p:attrName>
                                        </p:attrNameLst>
                                      </p:cBhvr>
                                      <p:to>
                                        <p:strVal val="visible"/>
                                      </p:to>
                                    </p:set>
                                    <p:animEffect transition="in" filter="wipe(left)">
                                      <p:cBhvr>
                                        <p:cTn id="24" dur="500"/>
                                        <p:tgtEl>
                                          <p:spTgt spid="81968">
                                            <p:txEl>
                                              <p:pRg st="0" end="0"/>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81971">
                                            <p:txEl>
                                              <p:pRg st="0" end="0"/>
                                            </p:txEl>
                                          </p:spTgt>
                                        </p:tgtEl>
                                        <p:attrNameLst>
                                          <p:attrName>style.visibility</p:attrName>
                                        </p:attrNameLst>
                                      </p:cBhvr>
                                      <p:to>
                                        <p:strVal val="visible"/>
                                      </p:to>
                                    </p:set>
                                    <p:animEffect transition="in" filter="wipe(left)">
                                      <p:cBhvr>
                                        <p:cTn id="29" dur="500"/>
                                        <p:tgtEl>
                                          <p:spTgt spid="81971">
                                            <p:txEl>
                                              <p:pRg st="0" end="0"/>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81971">
                                            <p:txEl>
                                              <p:pRg st="1" end="1"/>
                                            </p:txEl>
                                          </p:spTgt>
                                        </p:tgtEl>
                                        <p:attrNameLst>
                                          <p:attrName>style.visibility</p:attrName>
                                        </p:attrNameLst>
                                      </p:cBhvr>
                                      <p:to>
                                        <p:strVal val="visible"/>
                                      </p:to>
                                    </p:set>
                                    <p:animEffect transition="in" filter="wipe(left)">
                                      <p:cBhvr>
                                        <p:cTn id="34" dur="500"/>
                                        <p:tgtEl>
                                          <p:spTgt spid="81971">
                                            <p:txEl>
                                              <p:pRg st="1" end="1"/>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81971">
                                            <p:txEl>
                                              <p:pRg st="2" end="2"/>
                                            </p:txEl>
                                          </p:spTgt>
                                        </p:tgtEl>
                                        <p:attrNameLst>
                                          <p:attrName>style.visibility</p:attrName>
                                        </p:attrNameLst>
                                      </p:cBhvr>
                                      <p:to>
                                        <p:strVal val="visible"/>
                                      </p:to>
                                    </p:set>
                                    <p:animEffect transition="in" filter="wipe(left)">
                                      <p:cBhvr>
                                        <p:cTn id="39" dur="500"/>
                                        <p:tgtEl>
                                          <p:spTgt spid="81971">
                                            <p:txEl>
                                              <p:pRg st="2" end="2"/>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81971">
                                            <p:txEl>
                                              <p:pRg st="3" end="3"/>
                                            </p:txEl>
                                          </p:spTgt>
                                        </p:tgtEl>
                                        <p:attrNameLst>
                                          <p:attrName>style.visibility</p:attrName>
                                        </p:attrNameLst>
                                      </p:cBhvr>
                                      <p:to>
                                        <p:strVal val="visible"/>
                                      </p:to>
                                    </p:set>
                                    <p:animEffect transition="in" filter="wipe(left)">
                                      <p:cBhvr>
                                        <p:cTn id="44" dur="500"/>
                                        <p:tgtEl>
                                          <p:spTgt spid="81971">
                                            <p:txEl>
                                              <p:pRg st="3" end="3"/>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81972">
                                            <p:txEl>
                                              <p:pRg st="0" end="0"/>
                                            </p:txEl>
                                          </p:spTgt>
                                        </p:tgtEl>
                                        <p:attrNameLst>
                                          <p:attrName>style.visibility</p:attrName>
                                        </p:attrNameLst>
                                      </p:cBhvr>
                                      <p:to>
                                        <p:strVal val="visible"/>
                                      </p:to>
                                    </p:set>
                                    <p:animEffect transition="in" filter="wipe(left)">
                                      <p:cBhvr>
                                        <p:cTn id="49" dur="500"/>
                                        <p:tgtEl>
                                          <p:spTgt spid="81972">
                                            <p:txEl>
                                              <p:pRg st="0" end="0"/>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81972">
                                            <p:txEl>
                                              <p:pRg st="1" end="1"/>
                                            </p:txEl>
                                          </p:spTgt>
                                        </p:tgtEl>
                                        <p:attrNameLst>
                                          <p:attrName>style.visibility</p:attrName>
                                        </p:attrNameLst>
                                      </p:cBhvr>
                                      <p:to>
                                        <p:strVal val="visible"/>
                                      </p:to>
                                    </p:set>
                                    <p:animEffect transition="in" filter="wipe(left)">
                                      <p:cBhvr>
                                        <p:cTn id="54" dur="500"/>
                                        <p:tgtEl>
                                          <p:spTgt spid="81972">
                                            <p:txEl>
                                              <p:pRg st="1" end="1"/>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81972">
                                            <p:txEl>
                                              <p:pRg st="2" end="2"/>
                                            </p:txEl>
                                          </p:spTgt>
                                        </p:tgtEl>
                                        <p:attrNameLst>
                                          <p:attrName>style.visibility</p:attrName>
                                        </p:attrNameLst>
                                      </p:cBhvr>
                                      <p:to>
                                        <p:strVal val="visible"/>
                                      </p:to>
                                    </p:set>
                                    <p:animEffect transition="in" filter="wipe(left)">
                                      <p:cBhvr>
                                        <p:cTn id="59" dur="500"/>
                                        <p:tgtEl>
                                          <p:spTgt spid="81972">
                                            <p:txEl>
                                              <p:pRg st="2" end="2"/>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81972">
                                            <p:txEl>
                                              <p:pRg st="3" end="3"/>
                                            </p:txEl>
                                          </p:spTgt>
                                        </p:tgtEl>
                                        <p:attrNameLst>
                                          <p:attrName>style.visibility</p:attrName>
                                        </p:attrNameLst>
                                      </p:cBhvr>
                                      <p:to>
                                        <p:strVal val="visible"/>
                                      </p:to>
                                    </p:set>
                                    <p:animEffect transition="in" filter="wipe(left)">
                                      <p:cBhvr>
                                        <p:cTn id="64" dur="500"/>
                                        <p:tgtEl>
                                          <p:spTgt spid="8197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6" grpId="0" autoUpdateAnimBg="0"/>
      <p:bldP spid="81967" grpId="0" autoUpdateAnimBg="0"/>
      <p:bldP spid="81968" grpId="0" build="p" autoUpdateAnimBg="0" advAuto="0"/>
      <p:bldP spid="81969" grpId="0" autoUpdateAnimBg="0"/>
      <p:bldP spid="81970" grpId="0" autoUpdateAnimBg="0"/>
      <p:bldP spid="81971" grpId="0" build="p" autoUpdateAnimBg="0"/>
      <p:bldP spid="81972"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53" name="Text Box 27"/>
          <p:cNvSpPr txBox="1">
            <a:spLocks noChangeArrowheads="1"/>
          </p:cNvSpPr>
          <p:nvPr/>
        </p:nvSpPr>
        <p:spPr bwMode="black">
          <a:xfrm>
            <a:off x="1743075" y="639763"/>
            <a:ext cx="4903788"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solidFill>
                  <a:srgbClr val="F2CB68"/>
                </a:solidFill>
              </a:rPr>
              <a:t>Guide to Reading </a:t>
            </a:r>
            <a:r>
              <a:rPr lang="en-US" altLang="en-US" b="1">
                <a:solidFill>
                  <a:srgbClr val="F2CB68"/>
                </a:solidFill>
              </a:rPr>
              <a:t>(cont.)</a:t>
            </a:r>
          </a:p>
        </p:txBody>
      </p:sp>
      <p:sp>
        <p:nvSpPr>
          <p:cNvPr id="83996" name="Text Box 28"/>
          <p:cNvSpPr txBox="1">
            <a:spLocks noChangeArrowheads="1"/>
          </p:cNvSpPr>
          <p:nvPr/>
        </p:nvSpPr>
        <p:spPr bwMode="auto">
          <a:xfrm>
            <a:off x="1743075" y="1676400"/>
            <a:ext cx="7019925" cy="142240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b="1">
                <a:solidFill>
                  <a:srgbClr val="00CC99"/>
                </a:solidFill>
              </a:rPr>
              <a:t>Continuity and Change</a:t>
            </a:r>
            <a:r>
              <a:rPr lang="en-US" altLang="en-US">
                <a:solidFill>
                  <a:schemeClr val="bg1"/>
                </a:solidFill>
              </a:rPr>
              <a:t>  </a:t>
            </a:r>
            <a:r>
              <a:rPr lang="en-US" altLang="en-US">
                <a:solidFill>
                  <a:srgbClr val="0070C0"/>
                </a:solidFill>
              </a:rPr>
              <a:t>The roots of American democracy, freedom of religion, and public education are found in the American colonial experience.</a:t>
            </a:r>
            <a:endParaRPr lang="en-US" altLang="en-US" sz="1600" b="1">
              <a:solidFill>
                <a:srgbClr val="0070C0"/>
              </a:solidFill>
            </a:endParaRPr>
          </a:p>
        </p:txBody>
      </p:sp>
      <p:sp>
        <p:nvSpPr>
          <p:cNvPr id="83997" name="Text Box 29"/>
          <p:cNvSpPr txBox="1">
            <a:spLocks noChangeArrowheads="1"/>
          </p:cNvSpPr>
          <p:nvPr/>
        </p:nvSpPr>
        <p:spPr bwMode="black">
          <a:xfrm>
            <a:off x="1743075" y="1187450"/>
            <a:ext cx="7137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2800" b="1">
                <a:solidFill>
                  <a:srgbClr val="0070C0"/>
                </a:solidFill>
              </a:rPr>
              <a:t>Section Theme</a:t>
            </a:r>
            <a:endParaRPr lang="en-US" altLang="en-US" sz="2800">
              <a:solidFill>
                <a:srgbClr val="0070C0"/>
              </a:solidFill>
            </a:endParaRP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3211447771"/>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3997"/>
                                        </p:tgtEl>
                                        <p:attrNameLst>
                                          <p:attrName>style.visibility</p:attrName>
                                        </p:attrNameLst>
                                      </p:cBhvr>
                                      <p:to>
                                        <p:strVal val="visible"/>
                                      </p:to>
                                    </p:set>
                                    <p:animEffect transition="in" filter="wipe(up)">
                                      <p:cBhvr>
                                        <p:cTn id="7" dur="500"/>
                                        <p:tgtEl>
                                          <p:spTgt spid="83997"/>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3996"/>
                                        </p:tgtEl>
                                        <p:attrNameLst>
                                          <p:attrName>style.visibility</p:attrName>
                                        </p:attrNameLst>
                                      </p:cBhvr>
                                      <p:to>
                                        <p:strVal val="visible"/>
                                      </p:to>
                                    </p:set>
                                    <p:animEffect transition="in" filter="wipe(left)">
                                      <p:cBhvr>
                                        <p:cTn id="11" dur="500"/>
                                        <p:tgtEl>
                                          <p:spTgt spid="83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96" grpId="0" autoUpdateAnimBg="0"/>
      <p:bldP spid="83997"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45" name="Text Box 29"/>
          <p:cNvSpPr txBox="1">
            <a:spLocks noChangeArrowheads="1"/>
          </p:cNvSpPr>
          <p:nvPr/>
        </p:nvSpPr>
        <p:spPr bwMode="black">
          <a:xfrm>
            <a:off x="1743075" y="639763"/>
            <a:ext cx="4903788"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t>English Colonial Rule </a:t>
            </a:r>
          </a:p>
        </p:txBody>
      </p:sp>
      <p:sp>
        <p:nvSpPr>
          <p:cNvPr id="86046" name="Text Box 30"/>
          <p:cNvSpPr txBox="1">
            <a:spLocks noChangeArrowheads="1"/>
          </p:cNvSpPr>
          <p:nvPr/>
        </p:nvSpPr>
        <p:spPr bwMode="auto">
          <a:xfrm>
            <a:off x="1744663" y="1187450"/>
            <a:ext cx="7323137" cy="8604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chemeClr val="bg1"/>
                </a:solidFill>
              </a:rPr>
              <a:t>In the mid-1600s, the English monarchy saw Charles II and then James II rule.  </a:t>
            </a:r>
          </a:p>
        </p:txBody>
      </p:sp>
      <p:sp>
        <p:nvSpPr>
          <p:cNvPr id="85003" name="Rectangle 34"/>
          <p:cNvSpPr>
            <a:spLocks noChangeArrowheads="1"/>
          </p:cNvSpPr>
          <p:nvPr/>
        </p:nvSpPr>
        <p:spPr bwMode="auto">
          <a:xfrm>
            <a:off x="1752600" y="5207000"/>
            <a:ext cx="307975" cy="47625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endParaRPr lang="en-US" altLang="en-US" sz="2800">
              <a:solidFill>
                <a:schemeClr val="bg1"/>
              </a:solidFill>
            </a:endParaRPr>
          </a:p>
        </p:txBody>
      </p:sp>
      <p:sp>
        <p:nvSpPr>
          <p:cNvPr id="86054" name="Text Box 38"/>
          <p:cNvSpPr txBox="1">
            <a:spLocks noChangeArrowheads="1"/>
          </p:cNvSpPr>
          <p:nvPr/>
        </p:nvSpPr>
        <p:spPr bwMode="auto">
          <a:xfrm>
            <a:off x="1744663" y="2136775"/>
            <a:ext cx="7170737" cy="350837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chemeClr val="bg1"/>
                </a:solidFill>
              </a:rPr>
              <a:t>James II tried to tighten royal control over the colonies, but in 1688 he was forced out by the English Parliament.  </a:t>
            </a:r>
          </a:p>
          <a:p>
            <a:pPr>
              <a:lnSpc>
                <a:spcPct val="90000"/>
              </a:lnSpc>
              <a:spcBef>
                <a:spcPct val="20000"/>
              </a:spcBef>
              <a:spcAft>
                <a:spcPct val="20000"/>
              </a:spcAft>
              <a:buFontTx/>
              <a:buChar char="•"/>
            </a:pPr>
            <a:r>
              <a:rPr lang="en-US" altLang="en-US" sz="2800">
                <a:solidFill>
                  <a:schemeClr val="bg1"/>
                </a:solidFill>
              </a:rPr>
              <a:t>Mary, his daughter, and her husband, William, ruled.  </a:t>
            </a:r>
          </a:p>
          <a:p>
            <a:pPr>
              <a:lnSpc>
                <a:spcPct val="90000"/>
              </a:lnSpc>
              <a:spcBef>
                <a:spcPct val="20000"/>
              </a:spcBef>
              <a:spcAft>
                <a:spcPct val="20000"/>
              </a:spcAft>
              <a:buFontTx/>
              <a:buChar char="•"/>
            </a:pPr>
            <a:r>
              <a:rPr lang="en-US" altLang="en-US" sz="2800">
                <a:solidFill>
                  <a:srgbClr val="0070C0"/>
                </a:solidFill>
              </a:rPr>
              <a:t>This power of elected representatives over the monarch was known as the Glorious Revolution</a:t>
            </a:r>
            <a:r>
              <a:rPr lang="en-US" altLang="en-US" sz="2800">
                <a:solidFill>
                  <a:schemeClr val="bg1"/>
                </a:solidFill>
              </a:rPr>
              <a:t>.</a:t>
            </a: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2432626702"/>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86045"/>
                                        </p:tgtEl>
                                        <p:attrNameLst>
                                          <p:attrName>style.visibility</p:attrName>
                                        </p:attrNameLst>
                                      </p:cBhvr>
                                      <p:to>
                                        <p:strVal val="visible"/>
                                      </p:to>
                                    </p:set>
                                    <p:animEffect transition="in" filter="checkerboard(across)">
                                      <p:cBhvr>
                                        <p:cTn id="7" dur="500"/>
                                        <p:tgtEl>
                                          <p:spTgt spid="86045"/>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6046"/>
                                        </p:tgtEl>
                                        <p:attrNameLst>
                                          <p:attrName>style.visibility</p:attrName>
                                        </p:attrNameLst>
                                      </p:cBhvr>
                                      <p:to>
                                        <p:strVal val="visible"/>
                                      </p:to>
                                    </p:set>
                                    <p:animEffect transition="in" filter="wipe(left)">
                                      <p:cBhvr>
                                        <p:cTn id="11" dur="500"/>
                                        <p:tgtEl>
                                          <p:spTgt spid="8604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6054">
                                            <p:txEl>
                                              <p:pRg st="0" end="0"/>
                                            </p:txEl>
                                          </p:spTgt>
                                        </p:tgtEl>
                                        <p:attrNameLst>
                                          <p:attrName>style.visibility</p:attrName>
                                        </p:attrNameLst>
                                      </p:cBhvr>
                                      <p:to>
                                        <p:strVal val="visible"/>
                                      </p:to>
                                    </p:set>
                                    <p:animEffect transition="in" filter="wipe(left)">
                                      <p:cBhvr>
                                        <p:cTn id="16" dur="500"/>
                                        <p:tgtEl>
                                          <p:spTgt spid="86054">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86054">
                                            <p:txEl>
                                              <p:pRg st="1" end="1"/>
                                            </p:txEl>
                                          </p:spTgt>
                                        </p:tgtEl>
                                        <p:attrNameLst>
                                          <p:attrName>style.visibility</p:attrName>
                                        </p:attrNameLst>
                                      </p:cBhvr>
                                      <p:to>
                                        <p:strVal val="visible"/>
                                      </p:to>
                                    </p:set>
                                    <p:animEffect transition="in" filter="wipe(left)">
                                      <p:cBhvr>
                                        <p:cTn id="21" dur="500"/>
                                        <p:tgtEl>
                                          <p:spTgt spid="86054">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86054">
                                            <p:txEl>
                                              <p:pRg st="2" end="2"/>
                                            </p:txEl>
                                          </p:spTgt>
                                        </p:tgtEl>
                                        <p:attrNameLst>
                                          <p:attrName>style.visibility</p:attrName>
                                        </p:attrNameLst>
                                      </p:cBhvr>
                                      <p:to>
                                        <p:strVal val="visible"/>
                                      </p:to>
                                    </p:set>
                                    <p:animEffect transition="in" filter="wipe(left)">
                                      <p:cBhvr>
                                        <p:cTn id="26" dur="500"/>
                                        <p:tgtEl>
                                          <p:spTgt spid="8605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45" grpId="0" autoUpdateAnimBg="0"/>
      <p:bldP spid="86046" grpId="0" autoUpdateAnimBg="0"/>
      <p:bldP spid="86054"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71" name="Text Box 31"/>
          <p:cNvSpPr txBox="1">
            <a:spLocks noChangeArrowheads="1"/>
          </p:cNvSpPr>
          <p:nvPr/>
        </p:nvSpPr>
        <p:spPr bwMode="auto">
          <a:xfrm>
            <a:off x="1744663" y="1187450"/>
            <a:ext cx="7323137" cy="124460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0070C0"/>
                </a:solidFill>
              </a:rPr>
              <a:t>The English Bill of Rights</a:t>
            </a:r>
            <a:r>
              <a:rPr lang="en-US" altLang="en-US" sz="2800">
                <a:solidFill>
                  <a:schemeClr val="bg1"/>
                </a:solidFill>
              </a:rPr>
              <a:t>, signed by William and Mary in 1689, </a:t>
            </a:r>
            <a:r>
              <a:rPr lang="en-US" altLang="en-US" sz="2800">
                <a:solidFill>
                  <a:srgbClr val="0070C0"/>
                </a:solidFill>
              </a:rPr>
              <a:t>guaranteed certain basic rights to all English citizens</a:t>
            </a:r>
            <a:r>
              <a:rPr lang="en-US" altLang="en-US" sz="2800">
                <a:solidFill>
                  <a:schemeClr val="bg1"/>
                </a:solidFill>
              </a:rPr>
              <a:t>.  </a:t>
            </a:r>
          </a:p>
        </p:txBody>
      </p:sp>
      <p:sp>
        <p:nvSpPr>
          <p:cNvPr id="86025" name="Text Box 33"/>
          <p:cNvSpPr txBox="1">
            <a:spLocks noChangeArrowheads="1"/>
          </p:cNvSpPr>
          <p:nvPr/>
        </p:nvSpPr>
        <p:spPr bwMode="black">
          <a:xfrm>
            <a:off x="1743075" y="639763"/>
            <a:ext cx="5495925"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t>English Colonial Rule </a:t>
            </a:r>
            <a:r>
              <a:rPr lang="en-US" altLang="en-US" b="1"/>
              <a:t>(cont.)</a:t>
            </a:r>
            <a:r>
              <a:rPr lang="en-US" altLang="en-US" sz="3200" b="1"/>
              <a:t> </a:t>
            </a:r>
          </a:p>
        </p:txBody>
      </p:sp>
      <p:sp>
        <p:nvSpPr>
          <p:cNvPr id="87078" name="Text Box 38"/>
          <p:cNvSpPr txBox="1">
            <a:spLocks noChangeArrowheads="1"/>
          </p:cNvSpPr>
          <p:nvPr/>
        </p:nvSpPr>
        <p:spPr bwMode="auto">
          <a:xfrm>
            <a:off x="1744663" y="2514600"/>
            <a:ext cx="7170737" cy="8604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chemeClr val="bg1"/>
                </a:solidFill>
              </a:rPr>
              <a:t>This document </a:t>
            </a:r>
            <a:r>
              <a:rPr lang="en-US" altLang="en-US" sz="2800">
                <a:solidFill>
                  <a:srgbClr val="0070C0"/>
                </a:solidFill>
              </a:rPr>
              <a:t>inspired the creation of the American Bill of Rights.</a:t>
            </a: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3687605897"/>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7071"/>
                                        </p:tgtEl>
                                        <p:attrNameLst>
                                          <p:attrName>style.visibility</p:attrName>
                                        </p:attrNameLst>
                                      </p:cBhvr>
                                      <p:to>
                                        <p:strVal val="visible"/>
                                      </p:to>
                                    </p:set>
                                    <p:animEffect transition="in" filter="wipe(left)">
                                      <p:cBhvr>
                                        <p:cTn id="7" dur="500"/>
                                        <p:tgtEl>
                                          <p:spTgt spid="870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7078">
                                            <p:txEl>
                                              <p:pRg st="0" end="0"/>
                                            </p:txEl>
                                          </p:spTgt>
                                        </p:tgtEl>
                                        <p:attrNameLst>
                                          <p:attrName>style.visibility</p:attrName>
                                        </p:attrNameLst>
                                      </p:cBhvr>
                                      <p:to>
                                        <p:strVal val="visible"/>
                                      </p:to>
                                    </p:set>
                                    <p:animEffect transition="in" filter="wipe(left)">
                                      <p:cBhvr>
                                        <p:cTn id="12" dur="500"/>
                                        <p:tgtEl>
                                          <p:spTgt spid="8707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71" grpId="0" autoUpdateAnimBg="0"/>
      <p:bldP spid="87078"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4" name="Text Box 14"/>
          <p:cNvSpPr txBox="1">
            <a:spLocks noChangeArrowheads="1"/>
          </p:cNvSpPr>
          <p:nvPr/>
        </p:nvSpPr>
        <p:spPr bwMode="auto">
          <a:xfrm>
            <a:off x="1744663" y="1187450"/>
            <a:ext cx="7323137" cy="8604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FF0000"/>
                </a:solidFill>
              </a:rPr>
              <a:t>England passed a series of laws called the Navigation Acts.  </a:t>
            </a:r>
          </a:p>
        </p:txBody>
      </p:sp>
      <p:sp>
        <p:nvSpPr>
          <p:cNvPr id="87049" name="Text Box 16"/>
          <p:cNvSpPr txBox="1">
            <a:spLocks noChangeArrowheads="1"/>
          </p:cNvSpPr>
          <p:nvPr/>
        </p:nvSpPr>
        <p:spPr bwMode="black">
          <a:xfrm>
            <a:off x="1743075" y="639763"/>
            <a:ext cx="5572125"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t>English Colonial Rule </a:t>
            </a:r>
            <a:r>
              <a:rPr lang="en-US" altLang="en-US" b="1"/>
              <a:t>(cont.)</a:t>
            </a:r>
            <a:r>
              <a:rPr lang="en-US" altLang="en-US" sz="3200" b="1"/>
              <a:t> </a:t>
            </a:r>
          </a:p>
        </p:txBody>
      </p:sp>
      <p:sp>
        <p:nvSpPr>
          <p:cNvPr id="296981" name="Text Box 21"/>
          <p:cNvSpPr txBox="1">
            <a:spLocks noChangeArrowheads="1"/>
          </p:cNvSpPr>
          <p:nvPr/>
        </p:nvSpPr>
        <p:spPr bwMode="auto">
          <a:xfrm>
            <a:off x="1744663" y="2133600"/>
            <a:ext cx="7246937" cy="389255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chemeClr val="bg1"/>
                </a:solidFill>
              </a:rPr>
              <a:t>The colonies were an economic </a:t>
            </a:r>
            <a:br>
              <a:rPr lang="en-US" altLang="en-US" sz="2800">
                <a:solidFill>
                  <a:schemeClr val="bg1"/>
                </a:solidFill>
              </a:rPr>
            </a:br>
            <a:r>
              <a:rPr lang="en-US" altLang="en-US" sz="2800">
                <a:solidFill>
                  <a:schemeClr val="bg1"/>
                </a:solidFill>
              </a:rPr>
              <a:t>resource that England wanted to maintain control of.  </a:t>
            </a:r>
          </a:p>
          <a:p>
            <a:pPr>
              <a:lnSpc>
                <a:spcPct val="90000"/>
              </a:lnSpc>
              <a:spcBef>
                <a:spcPct val="20000"/>
              </a:spcBef>
              <a:spcAft>
                <a:spcPct val="20000"/>
              </a:spcAft>
              <a:buFontTx/>
              <a:buChar char="•"/>
            </a:pPr>
            <a:r>
              <a:rPr lang="en-US" altLang="en-US" sz="2800">
                <a:solidFill>
                  <a:srgbClr val="FF0000"/>
                </a:solidFill>
              </a:rPr>
              <a:t>These laws controlled the flow of goods between England and the colonies.  </a:t>
            </a:r>
          </a:p>
          <a:p>
            <a:pPr>
              <a:lnSpc>
                <a:spcPct val="90000"/>
              </a:lnSpc>
              <a:spcBef>
                <a:spcPct val="20000"/>
              </a:spcBef>
              <a:spcAft>
                <a:spcPct val="20000"/>
              </a:spcAft>
              <a:buFontTx/>
              <a:buChar char="•"/>
            </a:pPr>
            <a:r>
              <a:rPr lang="en-US" altLang="en-US" sz="2800">
                <a:solidFill>
                  <a:schemeClr val="bg1"/>
                </a:solidFill>
              </a:rPr>
              <a:t>They kept the colonies from sending certain products outside of England </a:t>
            </a:r>
            <a:r>
              <a:rPr lang="en-US" altLang="en-US" sz="2800">
                <a:solidFill>
                  <a:srgbClr val="FF0000"/>
                </a:solidFill>
              </a:rPr>
              <a:t>and forced the colonists to use English ships </a:t>
            </a:r>
            <a:r>
              <a:rPr lang="en-US" altLang="en-US" sz="2800">
                <a:solidFill>
                  <a:schemeClr val="bg1"/>
                </a:solidFill>
              </a:rPr>
              <a:t>when shipping.</a:t>
            </a: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776727874"/>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6974"/>
                                        </p:tgtEl>
                                        <p:attrNameLst>
                                          <p:attrName>style.visibility</p:attrName>
                                        </p:attrNameLst>
                                      </p:cBhvr>
                                      <p:to>
                                        <p:strVal val="visible"/>
                                      </p:to>
                                    </p:set>
                                    <p:animEffect transition="in" filter="wipe(left)">
                                      <p:cBhvr>
                                        <p:cTn id="7" dur="500"/>
                                        <p:tgtEl>
                                          <p:spTgt spid="2969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6981">
                                            <p:txEl>
                                              <p:pRg st="0" end="0"/>
                                            </p:txEl>
                                          </p:spTgt>
                                        </p:tgtEl>
                                        <p:attrNameLst>
                                          <p:attrName>style.visibility</p:attrName>
                                        </p:attrNameLst>
                                      </p:cBhvr>
                                      <p:to>
                                        <p:strVal val="visible"/>
                                      </p:to>
                                    </p:set>
                                    <p:animEffect transition="in" filter="wipe(left)">
                                      <p:cBhvr>
                                        <p:cTn id="12" dur="500"/>
                                        <p:tgtEl>
                                          <p:spTgt spid="29698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6981">
                                            <p:txEl>
                                              <p:pRg st="1" end="1"/>
                                            </p:txEl>
                                          </p:spTgt>
                                        </p:tgtEl>
                                        <p:attrNameLst>
                                          <p:attrName>style.visibility</p:attrName>
                                        </p:attrNameLst>
                                      </p:cBhvr>
                                      <p:to>
                                        <p:strVal val="visible"/>
                                      </p:to>
                                    </p:set>
                                    <p:animEffect transition="in" filter="wipe(left)">
                                      <p:cBhvr>
                                        <p:cTn id="17" dur="500"/>
                                        <p:tgtEl>
                                          <p:spTgt spid="29698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6981">
                                            <p:txEl>
                                              <p:pRg st="2" end="2"/>
                                            </p:txEl>
                                          </p:spTgt>
                                        </p:tgtEl>
                                        <p:attrNameLst>
                                          <p:attrName>style.visibility</p:attrName>
                                        </p:attrNameLst>
                                      </p:cBhvr>
                                      <p:to>
                                        <p:strVal val="visible"/>
                                      </p:to>
                                    </p:set>
                                    <p:animEffect transition="in" filter="wipe(left)">
                                      <p:cBhvr>
                                        <p:cTn id="22" dur="500"/>
                                        <p:tgtEl>
                                          <p:spTgt spid="29698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74" grpId="0" autoUpdateAnimBg="0"/>
      <p:bldP spid="29698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98" name="Text Box 14"/>
          <p:cNvSpPr txBox="1">
            <a:spLocks noChangeArrowheads="1"/>
          </p:cNvSpPr>
          <p:nvPr/>
        </p:nvSpPr>
        <p:spPr bwMode="auto">
          <a:xfrm>
            <a:off x="1744663" y="1187450"/>
            <a:ext cx="7323137" cy="8604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FF0000"/>
                </a:solidFill>
              </a:rPr>
              <a:t>Some colonists began </a:t>
            </a:r>
            <a:r>
              <a:rPr lang="en-US" altLang="en-US" sz="2800" b="1">
                <a:solidFill>
                  <a:srgbClr val="FF0000"/>
                </a:solidFill>
              </a:rPr>
              <a:t>smuggling,</a:t>
            </a:r>
            <a:r>
              <a:rPr lang="en-US" altLang="en-US" sz="2800">
                <a:solidFill>
                  <a:srgbClr val="FF0000"/>
                </a:solidFill>
              </a:rPr>
              <a:t> or illegally trading with other nations.  </a:t>
            </a:r>
          </a:p>
        </p:txBody>
      </p:sp>
      <p:sp>
        <p:nvSpPr>
          <p:cNvPr id="88073" name="Text Box 16"/>
          <p:cNvSpPr txBox="1">
            <a:spLocks noChangeArrowheads="1"/>
          </p:cNvSpPr>
          <p:nvPr/>
        </p:nvSpPr>
        <p:spPr bwMode="black">
          <a:xfrm>
            <a:off x="1743075" y="639763"/>
            <a:ext cx="57245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solidFill>
                  <a:srgbClr val="F2CB68"/>
                </a:solidFill>
              </a:rPr>
              <a:t>English Colonial Rule </a:t>
            </a:r>
            <a:r>
              <a:rPr lang="en-US" altLang="en-US" b="1">
                <a:solidFill>
                  <a:srgbClr val="F2CB68"/>
                </a:solidFill>
              </a:rPr>
              <a:t>(cont.)</a:t>
            </a:r>
            <a:r>
              <a:rPr lang="en-US" altLang="en-US" sz="3200" b="1">
                <a:solidFill>
                  <a:srgbClr val="F2CB68"/>
                </a:solidFill>
              </a:rPr>
              <a:t> </a:t>
            </a:r>
          </a:p>
        </p:txBody>
      </p:sp>
      <p:sp>
        <p:nvSpPr>
          <p:cNvPr id="298005" name="Text Box 21"/>
          <p:cNvSpPr txBox="1">
            <a:spLocks noChangeArrowheads="1"/>
          </p:cNvSpPr>
          <p:nvPr/>
        </p:nvSpPr>
        <p:spPr bwMode="auto">
          <a:xfrm>
            <a:off x="1744663" y="2136775"/>
            <a:ext cx="7170737" cy="218440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chemeClr val="bg1"/>
                </a:solidFill>
              </a:rPr>
              <a:t>They did not want to trade only with England.  </a:t>
            </a:r>
          </a:p>
          <a:p>
            <a:pPr>
              <a:lnSpc>
                <a:spcPct val="90000"/>
              </a:lnSpc>
              <a:spcBef>
                <a:spcPct val="20000"/>
              </a:spcBef>
              <a:spcAft>
                <a:spcPct val="20000"/>
              </a:spcAft>
              <a:buFontTx/>
              <a:buChar char="•"/>
            </a:pPr>
            <a:r>
              <a:rPr lang="en-US" altLang="en-US" sz="2800">
                <a:solidFill>
                  <a:srgbClr val="0070C0"/>
                </a:solidFill>
              </a:rPr>
              <a:t>This illegal trade was the beginning of the economic conflict between England and the colonies.</a:t>
            </a: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1411956651"/>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7998"/>
                                        </p:tgtEl>
                                        <p:attrNameLst>
                                          <p:attrName>style.visibility</p:attrName>
                                        </p:attrNameLst>
                                      </p:cBhvr>
                                      <p:to>
                                        <p:strVal val="visible"/>
                                      </p:to>
                                    </p:set>
                                    <p:animEffect transition="in" filter="wipe(left)">
                                      <p:cBhvr>
                                        <p:cTn id="7" dur="500"/>
                                        <p:tgtEl>
                                          <p:spTgt spid="2979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8005">
                                            <p:txEl>
                                              <p:pRg st="0" end="0"/>
                                            </p:txEl>
                                          </p:spTgt>
                                        </p:tgtEl>
                                        <p:attrNameLst>
                                          <p:attrName>style.visibility</p:attrName>
                                        </p:attrNameLst>
                                      </p:cBhvr>
                                      <p:to>
                                        <p:strVal val="visible"/>
                                      </p:to>
                                    </p:set>
                                    <p:animEffect transition="in" filter="wipe(left)">
                                      <p:cBhvr>
                                        <p:cTn id="12" dur="500"/>
                                        <p:tgtEl>
                                          <p:spTgt spid="29800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8005">
                                            <p:txEl>
                                              <p:pRg st="1" end="1"/>
                                            </p:txEl>
                                          </p:spTgt>
                                        </p:tgtEl>
                                        <p:attrNameLst>
                                          <p:attrName>style.visibility</p:attrName>
                                        </p:attrNameLst>
                                      </p:cBhvr>
                                      <p:to>
                                        <p:strVal val="visible"/>
                                      </p:to>
                                    </p:set>
                                    <p:animEffect transition="in" filter="wipe(left)">
                                      <p:cBhvr>
                                        <p:cTn id="17" dur="500"/>
                                        <p:tgtEl>
                                          <p:spTgt spid="29800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98" grpId="0" autoUpdateAnimBg="0"/>
      <p:bldP spid="298005"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3" name="Text Box 33"/>
          <p:cNvSpPr txBox="1">
            <a:spLocks noChangeArrowheads="1"/>
          </p:cNvSpPr>
          <p:nvPr/>
        </p:nvSpPr>
        <p:spPr bwMode="black">
          <a:xfrm>
            <a:off x="1743075" y="639763"/>
            <a:ext cx="4903788"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solidFill>
                  <a:srgbClr val="F2CB68"/>
                </a:solidFill>
              </a:rPr>
              <a:t>Colonial Government </a:t>
            </a:r>
          </a:p>
        </p:txBody>
      </p:sp>
      <p:sp>
        <p:nvSpPr>
          <p:cNvPr id="92194" name="Text Box 34"/>
          <p:cNvSpPr txBox="1">
            <a:spLocks noChangeArrowheads="1"/>
          </p:cNvSpPr>
          <p:nvPr/>
        </p:nvSpPr>
        <p:spPr bwMode="auto">
          <a:xfrm>
            <a:off x="1744663" y="1187450"/>
            <a:ext cx="7323137" cy="8604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0070C0"/>
                </a:solidFill>
              </a:rPr>
              <a:t>There were three types of colonies by </a:t>
            </a:r>
            <a:br>
              <a:rPr lang="en-US" altLang="en-US" sz="2800">
                <a:solidFill>
                  <a:srgbClr val="0070C0"/>
                </a:solidFill>
              </a:rPr>
            </a:br>
            <a:r>
              <a:rPr lang="en-US" altLang="en-US" sz="2800">
                <a:solidFill>
                  <a:srgbClr val="0070C0"/>
                </a:solidFill>
              </a:rPr>
              <a:t>the 1760s: </a:t>
            </a:r>
          </a:p>
        </p:txBody>
      </p:sp>
      <p:sp>
        <p:nvSpPr>
          <p:cNvPr id="92198" name="Text Box 38"/>
          <p:cNvSpPr txBox="1">
            <a:spLocks noChangeArrowheads="1"/>
          </p:cNvSpPr>
          <p:nvPr/>
        </p:nvSpPr>
        <p:spPr bwMode="auto">
          <a:xfrm>
            <a:off x="1743075" y="2170113"/>
            <a:ext cx="7324725" cy="3859212"/>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685800" indent="-342900" eaLnBrk="0" hangingPunct="0">
              <a:defRPr sz="2400">
                <a:solidFill>
                  <a:schemeClr val="tx1"/>
                </a:solidFill>
                <a:latin typeface="Arial" charset="0"/>
                <a:cs typeface="Arial" charset="0"/>
              </a:defRPr>
            </a:lvl1pPr>
            <a:lvl2pPr marL="1143000" indent="-342900" eaLnBrk="0" hangingPunct="0">
              <a:defRPr sz="2400">
                <a:solidFill>
                  <a:schemeClr val="tx1"/>
                </a:solidFill>
                <a:latin typeface="Arial" charset="0"/>
                <a:cs typeface="Arial" charset="0"/>
              </a:defRPr>
            </a:lvl2pPr>
            <a:lvl3pPr marL="1257300" indent="-342900" eaLnBrk="0" hangingPunct="0">
              <a:defRPr sz="2400">
                <a:solidFill>
                  <a:schemeClr val="tx1"/>
                </a:solidFill>
                <a:latin typeface="Arial" charset="0"/>
                <a:cs typeface="Arial" charset="0"/>
              </a:defRPr>
            </a:lvl3pPr>
            <a:lvl4pPr marL="1714500" indent="-342900" eaLnBrk="0" hangingPunct="0">
              <a:defRPr sz="2400">
                <a:solidFill>
                  <a:schemeClr val="tx1"/>
                </a:solidFill>
                <a:latin typeface="Arial" charset="0"/>
                <a:cs typeface="Arial" charset="0"/>
              </a:defRPr>
            </a:lvl4pPr>
            <a:lvl5pPr marL="2171700" indent="-342900" eaLnBrk="0" hangingPunct="0">
              <a:defRPr sz="2400">
                <a:solidFill>
                  <a:schemeClr val="tx1"/>
                </a:solidFill>
                <a:latin typeface="Arial" charset="0"/>
                <a:cs typeface="Arial" charset="0"/>
              </a:defRPr>
            </a:lvl5pPr>
            <a:lvl6pPr marL="2628900" indent="-342900" eaLnBrk="0" fontAlgn="base" hangingPunct="0">
              <a:spcBef>
                <a:spcPct val="0"/>
              </a:spcBef>
              <a:spcAft>
                <a:spcPct val="0"/>
              </a:spcAft>
              <a:defRPr sz="2400">
                <a:solidFill>
                  <a:schemeClr val="tx1"/>
                </a:solidFill>
                <a:latin typeface="Arial" charset="0"/>
                <a:cs typeface="Arial" charset="0"/>
              </a:defRPr>
            </a:lvl6pPr>
            <a:lvl7pPr marL="3086100" indent="-342900" eaLnBrk="0" fontAlgn="base" hangingPunct="0">
              <a:spcBef>
                <a:spcPct val="0"/>
              </a:spcBef>
              <a:spcAft>
                <a:spcPct val="0"/>
              </a:spcAft>
              <a:defRPr sz="2400">
                <a:solidFill>
                  <a:schemeClr val="tx1"/>
                </a:solidFill>
                <a:latin typeface="Arial" charset="0"/>
                <a:cs typeface="Arial" charset="0"/>
              </a:defRPr>
            </a:lvl7pPr>
            <a:lvl8pPr marL="3543300" indent="-342900" eaLnBrk="0" fontAlgn="base" hangingPunct="0">
              <a:spcBef>
                <a:spcPct val="0"/>
              </a:spcBef>
              <a:spcAft>
                <a:spcPct val="0"/>
              </a:spcAft>
              <a:defRPr sz="2400">
                <a:solidFill>
                  <a:schemeClr val="tx1"/>
                </a:solidFill>
                <a:latin typeface="Arial" charset="0"/>
                <a:cs typeface="Arial" charset="0"/>
              </a:defRPr>
            </a:lvl8pPr>
            <a:lvl9pPr marL="4000500" indent="-3429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 typeface="Arial" charset="0"/>
              <a:buAutoNum type="arabicParenR"/>
            </a:pPr>
            <a:r>
              <a:rPr lang="en-US" altLang="en-US">
                <a:solidFill>
                  <a:srgbClr val="FF0000"/>
                </a:solidFill>
              </a:rPr>
              <a:t>The </a:t>
            </a:r>
            <a:r>
              <a:rPr lang="en-US" altLang="en-US" b="1">
                <a:solidFill>
                  <a:srgbClr val="FF0000"/>
                </a:solidFill>
              </a:rPr>
              <a:t>Charter Colonies</a:t>
            </a:r>
            <a:r>
              <a:rPr lang="en-US" altLang="en-US">
                <a:solidFill>
                  <a:srgbClr val="FF0000"/>
                </a:solidFill>
              </a:rPr>
              <a:t> of Connecticut and Rhode Island  </a:t>
            </a:r>
          </a:p>
          <a:p>
            <a:pPr>
              <a:lnSpc>
                <a:spcPct val="90000"/>
              </a:lnSpc>
              <a:spcBef>
                <a:spcPct val="20000"/>
              </a:spcBef>
              <a:spcAft>
                <a:spcPct val="20000"/>
              </a:spcAft>
              <a:buFont typeface="Arial" charset="0"/>
              <a:buChar char="-"/>
            </a:pPr>
            <a:r>
              <a:rPr lang="en-US" altLang="en-US">
                <a:solidFill>
                  <a:schemeClr val="bg1"/>
                </a:solidFill>
              </a:rPr>
              <a:t>They were </a:t>
            </a:r>
            <a:r>
              <a:rPr lang="en-US" altLang="en-US">
                <a:solidFill>
                  <a:srgbClr val="FF0000"/>
                </a:solidFill>
              </a:rPr>
              <a:t>established by a group of settlers who had been given a charter, </a:t>
            </a:r>
            <a:r>
              <a:rPr lang="en-US" altLang="en-US">
                <a:solidFill>
                  <a:schemeClr val="bg1"/>
                </a:solidFill>
              </a:rPr>
              <a:t>or a grant of rights and privileges.  </a:t>
            </a:r>
          </a:p>
          <a:p>
            <a:pPr>
              <a:lnSpc>
                <a:spcPct val="90000"/>
              </a:lnSpc>
              <a:spcBef>
                <a:spcPct val="20000"/>
              </a:spcBef>
              <a:spcAft>
                <a:spcPct val="20000"/>
              </a:spcAft>
              <a:buFont typeface="Arial" charset="0"/>
              <a:buChar char="-"/>
            </a:pPr>
            <a:r>
              <a:rPr lang="en-US" altLang="en-US">
                <a:solidFill>
                  <a:srgbClr val="FF0000"/>
                </a:solidFill>
              </a:rPr>
              <a:t>Colonists elected governors and members of the legislature.  </a:t>
            </a:r>
          </a:p>
          <a:p>
            <a:pPr>
              <a:lnSpc>
                <a:spcPct val="90000"/>
              </a:lnSpc>
              <a:spcBef>
                <a:spcPct val="20000"/>
              </a:spcBef>
              <a:spcAft>
                <a:spcPct val="20000"/>
              </a:spcAft>
              <a:buFont typeface="Arial" charset="0"/>
              <a:buChar char="-"/>
            </a:pPr>
            <a:r>
              <a:rPr lang="en-US" altLang="en-US">
                <a:solidFill>
                  <a:schemeClr val="bg1"/>
                </a:solidFill>
              </a:rPr>
              <a:t>Britain could approve the governor’s appointment, but the governor could </a:t>
            </a:r>
            <a:br>
              <a:rPr lang="en-US" altLang="en-US">
                <a:solidFill>
                  <a:schemeClr val="bg1"/>
                </a:solidFill>
              </a:rPr>
            </a:br>
            <a:r>
              <a:rPr lang="en-US" altLang="en-US">
                <a:solidFill>
                  <a:schemeClr val="bg1"/>
                </a:solidFill>
              </a:rPr>
              <a:t>not veto acts of the legislature. </a:t>
            </a: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2355440494"/>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92193"/>
                                        </p:tgtEl>
                                        <p:attrNameLst>
                                          <p:attrName>style.visibility</p:attrName>
                                        </p:attrNameLst>
                                      </p:cBhvr>
                                      <p:to>
                                        <p:strVal val="visible"/>
                                      </p:to>
                                    </p:set>
                                    <p:animEffect transition="in" filter="checkerboard(across)">
                                      <p:cBhvr>
                                        <p:cTn id="7" dur="500"/>
                                        <p:tgtEl>
                                          <p:spTgt spid="92193"/>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2194"/>
                                        </p:tgtEl>
                                        <p:attrNameLst>
                                          <p:attrName>style.visibility</p:attrName>
                                        </p:attrNameLst>
                                      </p:cBhvr>
                                      <p:to>
                                        <p:strVal val="visible"/>
                                      </p:to>
                                    </p:set>
                                    <p:animEffect transition="in" filter="wipe(left)">
                                      <p:cBhvr>
                                        <p:cTn id="11" dur="500"/>
                                        <p:tgtEl>
                                          <p:spTgt spid="9219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92198">
                                            <p:txEl>
                                              <p:pRg st="0" end="0"/>
                                            </p:txEl>
                                          </p:spTgt>
                                        </p:tgtEl>
                                        <p:attrNameLst>
                                          <p:attrName>style.visibility</p:attrName>
                                        </p:attrNameLst>
                                      </p:cBhvr>
                                      <p:to>
                                        <p:strVal val="visible"/>
                                      </p:to>
                                    </p:set>
                                    <p:animEffect transition="in" filter="box(out)">
                                      <p:cBhvr>
                                        <p:cTn id="16" dur="500"/>
                                        <p:tgtEl>
                                          <p:spTgt spid="92198">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32" fill="hold" grpId="0" nodeType="clickEffect">
                                  <p:stCondLst>
                                    <p:cond delay="0"/>
                                  </p:stCondLst>
                                  <p:childTnLst>
                                    <p:set>
                                      <p:cBhvr>
                                        <p:cTn id="20" dur="1" fill="hold">
                                          <p:stCondLst>
                                            <p:cond delay="0"/>
                                          </p:stCondLst>
                                        </p:cTn>
                                        <p:tgtEl>
                                          <p:spTgt spid="92198">
                                            <p:txEl>
                                              <p:pRg st="1" end="1"/>
                                            </p:txEl>
                                          </p:spTgt>
                                        </p:tgtEl>
                                        <p:attrNameLst>
                                          <p:attrName>style.visibility</p:attrName>
                                        </p:attrNameLst>
                                      </p:cBhvr>
                                      <p:to>
                                        <p:strVal val="visible"/>
                                      </p:to>
                                    </p:set>
                                    <p:animEffect transition="in" filter="box(out)">
                                      <p:cBhvr>
                                        <p:cTn id="21" dur="500"/>
                                        <p:tgtEl>
                                          <p:spTgt spid="92198">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 presetClass="entr" presetSubtype="32" fill="hold" grpId="0" nodeType="clickEffect">
                                  <p:stCondLst>
                                    <p:cond delay="0"/>
                                  </p:stCondLst>
                                  <p:childTnLst>
                                    <p:set>
                                      <p:cBhvr>
                                        <p:cTn id="25" dur="1" fill="hold">
                                          <p:stCondLst>
                                            <p:cond delay="0"/>
                                          </p:stCondLst>
                                        </p:cTn>
                                        <p:tgtEl>
                                          <p:spTgt spid="92198">
                                            <p:txEl>
                                              <p:pRg st="2" end="2"/>
                                            </p:txEl>
                                          </p:spTgt>
                                        </p:tgtEl>
                                        <p:attrNameLst>
                                          <p:attrName>style.visibility</p:attrName>
                                        </p:attrNameLst>
                                      </p:cBhvr>
                                      <p:to>
                                        <p:strVal val="visible"/>
                                      </p:to>
                                    </p:set>
                                    <p:animEffect transition="in" filter="box(out)">
                                      <p:cBhvr>
                                        <p:cTn id="26" dur="500"/>
                                        <p:tgtEl>
                                          <p:spTgt spid="92198">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32" fill="hold" grpId="0" nodeType="clickEffect">
                                  <p:stCondLst>
                                    <p:cond delay="0"/>
                                  </p:stCondLst>
                                  <p:childTnLst>
                                    <p:set>
                                      <p:cBhvr>
                                        <p:cTn id="30" dur="1" fill="hold">
                                          <p:stCondLst>
                                            <p:cond delay="0"/>
                                          </p:stCondLst>
                                        </p:cTn>
                                        <p:tgtEl>
                                          <p:spTgt spid="92198">
                                            <p:txEl>
                                              <p:pRg st="3" end="3"/>
                                            </p:txEl>
                                          </p:spTgt>
                                        </p:tgtEl>
                                        <p:attrNameLst>
                                          <p:attrName>style.visibility</p:attrName>
                                        </p:attrNameLst>
                                      </p:cBhvr>
                                      <p:to>
                                        <p:strVal val="visible"/>
                                      </p:to>
                                    </p:set>
                                    <p:animEffect transition="in" filter="box(out)">
                                      <p:cBhvr>
                                        <p:cTn id="31" dur="500"/>
                                        <p:tgtEl>
                                          <p:spTgt spid="9219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3" grpId="0" autoUpdateAnimBg="0"/>
      <p:bldP spid="92194" grpId="0" autoUpdateAnimBg="0"/>
      <p:bldP spid="92198"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4" name="Text Box 16"/>
          <p:cNvSpPr txBox="1">
            <a:spLocks noChangeArrowheads="1"/>
          </p:cNvSpPr>
          <p:nvPr/>
        </p:nvSpPr>
        <p:spPr bwMode="black">
          <a:xfrm>
            <a:off x="1743075" y="639763"/>
            <a:ext cx="5495925"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solidFill>
                  <a:srgbClr val="0070C0"/>
                </a:solidFill>
              </a:rPr>
              <a:t>Colonial Government </a:t>
            </a:r>
            <a:r>
              <a:rPr lang="en-US" altLang="en-US" b="1">
                <a:solidFill>
                  <a:srgbClr val="0070C0"/>
                </a:solidFill>
              </a:rPr>
              <a:t>(cont.)</a:t>
            </a:r>
            <a:r>
              <a:rPr lang="en-US" altLang="en-US" sz="3200" b="1">
                <a:solidFill>
                  <a:srgbClr val="0070C0"/>
                </a:solidFill>
              </a:rPr>
              <a:t> </a:t>
            </a:r>
          </a:p>
        </p:txBody>
      </p:sp>
      <p:sp>
        <p:nvSpPr>
          <p:cNvPr id="324625" name="Text Box 17"/>
          <p:cNvSpPr txBox="1">
            <a:spLocks noChangeArrowheads="1"/>
          </p:cNvSpPr>
          <p:nvPr/>
        </p:nvSpPr>
        <p:spPr bwMode="auto">
          <a:xfrm>
            <a:off x="1743075" y="1187450"/>
            <a:ext cx="7400925" cy="757238"/>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685800" indent="-342900" eaLnBrk="0" hangingPunct="0">
              <a:defRPr sz="2400">
                <a:solidFill>
                  <a:schemeClr val="tx1"/>
                </a:solidFill>
                <a:latin typeface="Arial" charset="0"/>
                <a:cs typeface="Arial" charset="0"/>
              </a:defRPr>
            </a:lvl1pPr>
            <a:lvl2pPr marL="1143000" indent="-342900" eaLnBrk="0" hangingPunct="0">
              <a:defRPr sz="2400">
                <a:solidFill>
                  <a:schemeClr val="tx1"/>
                </a:solidFill>
                <a:latin typeface="Arial" charset="0"/>
                <a:cs typeface="Arial" charset="0"/>
              </a:defRPr>
            </a:lvl2pPr>
            <a:lvl3pPr marL="1257300" indent="-342900" eaLnBrk="0" hangingPunct="0">
              <a:defRPr sz="2400">
                <a:solidFill>
                  <a:schemeClr val="tx1"/>
                </a:solidFill>
                <a:latin typeface="Arial" charset="0"/>
                <a:cs typeface="Arial" charset="0"/>
              </a:defRPr>
            </a:lvl3pPr>
            <a:lvl4pPr marL="1714500" indent="-342900" eaLnBrk="0" hangingPunct="0">
              <a:defRPr sz="2400">
                <a:solidFill>
                  <a:schemeClr val="tx1"/>
                </a:solidFill>
                <a:latin typeface="Arial" charset="0"/>
                <a:cs typeface="Arial" charset="0"/>
              </a:defRPr>
            </a:lvl4pPr>
            <a:lvl5pPr marL="2171700" indent="-342900" eaLnBrk="0" hangingPunct="0">
              <a:defRPr sz="2400">
                <a:solidFill>
                  <a:schemeClr val="tx1"/>
                </a:solidFill>
                <a:latin typeface="Arial" charset="0"/>
                <a:cs typeface="Arial" charset="0"/>
              </a:defRPr>
            </a:lvl5pPr>
            <a:lvl6pPr marL="2628900" indent="-342900" eaLnBrk="0" fontAlgn="base" hangingPunct="0">
              <a:spcBef>
                <a:spcPct val="0"/>
              </a:spcBef>
              <a:spcAft>
                <a:spcPct val="0"/>
              </a:spcAft>
              <a:defRPr sz="2400">
                <a:solidFill>
                  <a:schemeClr val="tx1"/>
                </a:solidFill>
                <a:latin typeface="Arial" charset="0"/>
                <a:cs typeface="Arial" charset="0"/>
              </a:defRPr>
            </a:lvl6pPr>
            <a:lvl7pPr marL="3086100" indent="-342900" eaLnBrk="0" fontAlgn="base" hangingPunct="0">
              <a:spcBef>
                <a:spcPct val="0"/>
              </a:spcBef>
              <a:spcAft>
                <a:spcPct val="0"/>
              </a:spcAft>
              <a:defRPr sz="2400">
                <a:solidFill>
                  <a:schemeClr val="tx1"/>
                </a:solidFill>
                <a:latin typeface="Arial" charset="0"/>
                <a:cs typeface="Arial" charset="0"/>
              </a:defRPr>
            </a:lvl7pPr>
            <a:lvl8pPr marL="3543300" indent="-342900" eaLnBrk="0" fontAlgn="base" hangingPunct="0">
              <a:spcBef>
                <a:spcPct val="0"/>
              </a:spcBef>
              <a:spcAft>
                <a:spcPct val="0"/>
              </a:spcAft>
              <a:defRPr sz="2400">
                <a:solidFill>
                  <a:schemeClr val="tx1"/>
                </a:solidFill>
                <a:latin typeface="Arial" charset="0"/>
                <a:cs typeface="Arial" charset="0"/>
              </a:defRPr>
            </a:lvl8pPr>
            <a:lvl9pPr marL="4000500" indent="-3429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 typeface="Arial" charset="0"/>
              <a:buAutoNum type="arabicParenR" startAt="2"/>
            </a:pPr>
            <a:r>
              <a:rPr lang="en-US" altLang="en-US">
                <a:solidFill>
                  <a:srgbClr val="FF0000"/>
                </a:solidFill>
              </a:rPr>
              <a:t>The </a:t>
            </a:r>
            <a:r>
              <a:rPr lang="en-US" altLang="en-US" b="1">
                <a:solidFill>
                  <a:srgbClr val="FF0000"/>
                </a:solidFill>
              </a:rPr>
              <a:t>Proprietary Colonies</a:t>
            </a:r>
            <a:r>
              <a:rPr lang="en-US" altLang="en-US">
                <a:solidFill>
                  <a:srgbClr val="FF0000"/>
                </a:solidFill>
              </a:rPr>
              <a:t> of Delaware, Maryland, and Pennsylvania  </a:t>
            </a:r>
          </a:p>
        </p:txBody>
      </p:sp>
      <p:sp>
        <p:nvSpPr>
          <p:cNvPr id="324630" name="Text Box 22"/>
          <p:cNvSpPr txBox="1">
            <a:spLocks noChangeArrowheads="1"/>
          </p:cNvSpPr>
          <p:nvPr/>
        </p:nvSpPr>
        <p:spPr bwMode="auto">
          <a:xfrm>
            <a:off x="1743075" y="1990725"/>
            <a:ext cx="7324725" cy="319405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6858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 typeface="Arial" charset="0"/>
              <a:buChar char="-"/>
            </a:pPr>
            <a:r>
              <a:rPr lang="en-US" altLang="en-US">
                <a:solidFill>
                  <a:srgbClr val="FF0000"/>
                </a:solidFill>
              </a:rPr>
              <a:t>Britain granted land to proprietors </a:t>
            </a:r>
            <a:r>
              <a:rPr lang="en-US" altLang="en-US">
                <a:solidFill>
                  <a:schemeClr val="bg1"/>
                </a:solidFill>
              </a:rPr>
              <a:t>to start these colonies.  </a:t>
            </a:r>
          </a:p>
          <a:p>
            <a:pPr>
              <a:lnSpc>
                <a:spcPct val="90000"/>
              </a:lnSpc>
              <a:spcBef>
                <a:spcPct val="20000"/>
              </a:spcBef>
              <a:spcAft>
                <a:spcPct val="20000"/>
              </a:spcAft>
              <a:buFont typeface="Arial" charset="0"/>
              <a:buChar char="-"/>
            </a:pPr>
            <a:r>
              <a:rPr lang="en-US" altLang="en-US">
                <a:solidFill>
                  <a:schemeClr val="bg1"/>
                </a:solidFill>
              </a:rPr>
              <a:t>The proprietors </a:t>
            </a:r>
            <a:r>
              <a:rPr lang="en-US" altLang="en-US">
                <a:solidFill>
                  <a:srgbClr val="FF0000"/>
                </a:solidFill>
              </a:rPr>
              <a:t>they could usually rule as they wished.  </a:t>
            </a:r>
          </a:p>
          <a:p>
            <a:pPr>
              <a:lnSpc>
                <a:spcPct val="90000"/>
              </a:lnSpc>
              <a:spcBef>
                <a:spcPct val="20000"/>
              </a:spcBef>
              <a:spcAft>
                <a:spcPct val="20000"/>
              </a:spcAft>
              <a:buFont typeface="Arial" charset="0"/>
              <a:buChar char="-"/>
            </a:pPr>
            <a:r>
              <a:rPr lang="en-US" altLang="en-US">
                <a:solidFill>
                  <a:schemeClr val="bg1"/>
                </a:solidFill>
              </a:rPr>
              <a:t>They appointed the governor and members of the upper house, or the council.  </a:t>
            </a:r>
          </a:p>
          <a:p>
            <a:pPr>
              <a:lnSpc>
                <a:spcPct val="90000"/>
              </a:lnSpc>
              <a:spcBef>
                <a:spcPct val="20000"/>
              </a:spcBef>
              <a:spcAft>
                <a:spcPct val="20000"/>
              </a:spcAft>
              <a:buFont typeface="Arial" charset="0"/>
              <a:buChar char="-"/>
            </a:pPr>
            <a:r>
              <a:rPr lang="en-US" altLang="en-US">
                <a:solidFill>
                  <a:schemeClr val="bg1"/>
                </a:solidFill>
              </a:rPr>
              <a:t>The colonists elected members of the lower house, or assembly.</a:t>
            </a: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3597773662"/>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24625">
                                            <p:txEl>
                                              <p:pRg st="0" end="0"/>
                                            </p:txEl>
                                          </p:spTgt>
                                        </p:tgtEl>
                                        <p:attrNameLst>
                                          <p:attrName>style.visibility</p:attrName>
                                        </p:attrNameLst>
                                      </p:cBhvr>
                                      <p:to>
                                        <p:strVal val="visible"/>
                                      </p:to>
                                    </p:set>
                                    <p:animEffect transition="in" filter="box(out)">
                                      <p:cBhvr>
                                        <p:cTn id="7" dur="500"/>
                                        <p:tgtEl>
                                          <p:spTgt spid="32462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24630">
                                            <p:txEl>
                                              <p:pRg st="0" end="0"/>
                                            </p:txEl>
                                          </p:spTgt>
                                        </p:tgtEl>
                                        <p:attrNameLst>
                                          <p:attrName>style.visibility</p:attrName>
                                        </p:attrNameLst>
                                      </p:cBhvr>
                                      <p:to>
                                        <p:strVal val="visible"/>
                                      </p:to>
                                    </p:set>
                                    <p:animEffect transition="in" filter="box(out)">
                                      <p:cBhvr>
                                        <p:cTn id="12" dur="500"/>
                                        <p:tgtEl>
                                          <p:spTgt spid="32463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24630">
                                            <p:txEl>
                                              <p:pRg st="1" end="1"/>
                                            </p:txEl>
                                          </p:spTgt>
                                        </p:tgtEl>
                                        <p:attrNameLst>
                                          <p:attrName>style.visibility</p:attrName>
                                        </p:attrNameLst>
                                      </p:cBhvr>
                                      <p:to>
                                        <p:strVal val="visible"/>
                                      </p:to>
                                    </p:set>
                                    <p:animEffect transition="in" filter="box(out)">
                                      <p:cBhvr>
                                        <p:cTn id="17" dur="500"/>
                                        <p:tgtEl>
                                          <p:spTgt spid="324630">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24630">
                                            <p:txEl>
                                              <p:pRg st="2" end="2"/>
                                            </p:txEl>
                                          </p:spTgt>
                                        </p:tgtEl>
                                        <p:attrNameLst>
                                          <p:attrName>style.visibility</p:attrName>
                                        </p:attrNameLst>
                                      </p:cBhvr>
                                      <p:to>
                                        <p:strVal val="visible"/>
                                      </p:to>
                                    </p:set>
                                    <p:animEffect transition="in" filter="box(out)">
                                      <p:cBhvr>
                                        <p:cTn id="22" dur="500"/>
                                        <p:tgtEl>
                                          <p:spTgt spid="324630">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324630">
                                            <p:txEl>
                                              <p:pRg st="3" end="3"/>
                                            </p:txEl>
                                          </p:spTgt>
                                        </p:tgtEl>
                                        <p:attrNameLst>
                                          <p:attrName>style.visibility</p:attrName>
                                        </p:attrNameLst>
                                      </p:cBhvr>
                                      <p:to>
                                        <p:strVal val="visible"/>
                                      </p:to>
                                    </p:set>
                                    <p:animEffect transition="in" filter="box(out)">
                                      <p:cBhvr>
                                        <p:cTn id="27" dur="500"/>
                                        <p:tgtEl>
                                          <p:spTgt spid="32463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625" grpId="0" build="p" autoUpdateAnimBg="0" advAuto="0"/>
      <p:bldP spid="324630"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8" name="Text Box 14"/>
          <p:cNvSpPr txBox="1">
            <a:spLocks noChangeArrowheads="1"/>
          </p:cNvSpPr>
          <p:nvPr/>
        </p:nvSpPr>
        <p:spPr bwMode="black">
          <a:xfrm>
            <a:off x="1743075" y="639763"/>
            <a:ext cx="5800725"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solidFill>
                  <a:srgbClr val="0070C0"/>
                </a:solidFill>
              </a:rPr>
              <a:t>Colonial Government </a:t>
            </a:r>
            <a:r>
              <a:rPr lang="en-US" altLang="en-US" b="1">
                <a:solidFill>
                  <a:srgbClr val="0070C0"/>
                </a:solidFill>
              </a:rPr>
              <a:t>(cont.)</a:t>
            </a:r>
            <a:r>
              <a:rPr lang="en-US" altLang="en-US" sz="3200" b="1">
                <a:solidFill>
                  <a:srgbClr val="0070C0"/>
                </a:solidFill>
              </a:rPr>
              <a:t> </a:t>
            </a:r>
          </a:p>
        </p:txBody>
      </p:sp>
      <p:sp>
        <p:nvSpPr>
          <p:cNvPr id="405519" name="Text Box 15"/>
          <p:cNvSpPr txBox="1">
            <a:spLocks noChangeArrowheads="1"/>
          </p:cNvSpPr>
          <p:nvPr/>
        </p:nvSpPr>
        <p:spPr bwMode="auto">
          <a:xfrm>
            <a:off x="1743075" y="1187450"/>
            <a:ext cx="7400925" cy="10890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685800" indent="-342900" eaLnBrk="0" hangingPunct="0">
              <a:defRPr sz="2400">
                <a:solidFill>
                  <a:schemeClr val="tx1"/>
                </a:solidFill>
                <a:latin typeface="Arial" charset="0"/>
                <a:cs typeface="Arial" charset="0"/>
              </a:defRPr>
            </a:lvl1pPr>
            <a:lvl2pPr marL="1143000" indent="-342900" eaLnBrk="0" hangingPunct="0">
              <a:defRPr sz="2400">
                <a:solidFill>
                  <a:schemeClr val="tx1"/>
                </a:solidFill>
                <a:latin typeface="Arial" charset="0"/>
                <a:cs typeface="Arial" charset="0"/>
              </a:defRPr>
            </a:lvl2pPr>
            <a:lvl3pPr marL="1257300" indent="-342900" eaLnBrk="0" hangingPunct="0">
              <a:defRPr sz="2400">
                <a:solidFill>
                  <a:schemeClr val="tx1"/>
                </a:solidFill>
                <a:latin typeface="Arial" charset="0"/>
                <a:cs typeface="Arial" charset="0"/>
              </a:defRPr>
            </a:lvl3pPr>
            <a:lvl4pPr marL="1714500" indent="-342900" eaLnBrk="0" hangingPunct="0">
              <a:defRPr sz="2400">
                <a:solidFill>
                  <a:schemeClr val="tx1"/>
                </a:solidFill>
                <a:latin typeface="Arial" charset="0"/>
                <a:cs typeface="Arial" charset="0"/>
              </a:defRPr>
            </a:lvl4pPr>
            <a:lvl5pPr marL="2171700" indent="-342900" eaLnBrk="0" hangingPunct="0">
              <a:defRPr sz="2400">
                <a:solidFill>
                  <a:schemeClr val="tx1"/>
                </a:solidFill>
                <a:latin typeface="Arial" charset="0"/>
                <a:cs typeface="Arial" charset="0"/>
              </a:defRPr>
            </a:lvl5pPr>
            <a:lvl6pPr marL="2628900" indent="-342900" eaLnBrk="0" fontAlgn="base" hangingPunct="0">
              <a:spcBef>
                <a:spcPct val="0"/>
              </a:spcBef>
              <a:spcAft>
                <a:spcPct val="0"/>
              </a:spcAft>
              <a:defRPr sz="2400">
                <a:solidFill>
                  <a:schemeClr val="tx1"/>
                </a:solidFill>
                <a:latin typeface="Arial" charset="0"/>
                <a:cs typeface="Arial" charset="0"/>
              </a:defRPr>
            </a:lvl6pPr>
            <a:lvl7pPr marL="3086100" indent="-342900" eaLnBrk="0" fontAlgn="base" hangingPunct="0">
              <a:spcBef>
                <a:spcPct val="0"/>
              </a:spcBef>
              <a:spcAft>
                <a:spcPct val="0"/>
              </a:spcAft>
              <a:defRPr sz="2400">
                <a:solidFill>
                  <a:schemeClr val="tx1"/>
                </a:solidFill>
                <a:latin typeface="Arial" charset="0"/>
                <a:cs typeface="Arial" charset="0"/>
              </a:defRPr>
            </a:lvl7pPr>
            <a:lvl8pPr marL="3543300" indent="-342900" eaLnBrk="0" fontAlgn="base" hangingPunct="0">
              <a:spcBef>
                <a:spcPct val="0"/>
              </a:spcBef>
              <a:spcAft>
                <a:spcPct val="0"/>
              </a:spcAft>
              <a:defRPr sz="2400">
                <a:solidFill>
                  <a:schemeClr val="tx1"/>
                </a:solidFill>
                <a:latin typeface="Arial" charset="0"/>
                <a:cs typeface="Arial" charset="0"/>
              </a:defRPr>
            </a:lvl8pPr>
            <a:lvl9pPr marL="4000500" indent="-3429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 typeface="Arial" charset="0"/>
              <a:buAutoNum type="arabicParenR" startAt="3"/>
            </a:pPr>
            <a:r>
              <a:rPr lang="en-US" altLang="en-US">
                <a:solidFill>
                  <a:srgbClr val="FF0000"/>
                </a:solidFill>
              </a:rPr>
              <a:t>The </a:t>
            </a:r>
            <a:r>
              <a:rPr lang="en-US" altLang="en-US" b="1">
                <a:solidFill>
                  <a:srgbClr val="FF0000"/>
                </a:solidFill>
              </a:rPr>
              <a:t>Royal Colonies</a:t>
            </a:r>
            <a:r>
              <a:rPr lang="en-US" altLang="en-US">
                <a:solidFill>
                  <a:srgbClr val="FF0000"/>
                </a:solidFill>
              </a:rPr>
              <a:t> of Georgia, Massachusetts, New Hampshire, New Jersey, North Carolina, South Carolina, and Virginia  </a:t>
            </a:r>
          </a:p>
        </p:txBody>
      </p:sp>
      <p:sp>
        <p:nvSpPr>
          <p:cNvPr id="405523" name="Text Box 19"/>
          <p:cNvSpPr txBox="1">
            <a:spLocks noChangeArrowheads="1"/>
          </p:cNvSpPr>
          <p:nvPr/>
        </p:nvSpPr>
        <p:spPr bwMode="auto">
          <a:xfrm>
            <a:off x="1743075" y="2320925"/>
            <a:ext cx="7324725" cy="319405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6858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 typeface="Arial" charset="0"/>
              <a:buChar char="-"/>
            </a:pPr>
            <a:r>
              <a:rPr lang="en-US" altLang="en-US">
                <a:solidFill>
                  <a:srgbClr val="FF0000"/>
                </a:solidFill>
              </a:rPr>
              <a:t>They were ruled directly by Britain.  </a:t>
            </a:r>
          </a:p>
          <a:p>
            <a:pPr>
              <a:lnSpc>
                <a:spcPct val="90000"/>
              </a:lnSpc>
              <a:spcBef>
                <a:spcPct val="20000"/>
              </a:spcBef>
              <a:spcAft>
                <a:spcPct val="20000"/>
              </a:spcAft>
              <a:buFont typeface="Arial" charset="0"/>
              <a:buChar char="-"/>
            </a:pPr>
            <a:r>
              <a:rPr lang="en-US" altLang="en-US">
                <a:solidFill>
                  <a:schemeClr val="bg1"/>
                </a:solidFill>
              </a:rPr>
              <a:t>The king appointed a governor and council. </a:t>
            </a:r>
            <a:br>
              <a:rPr lang="en-US" altLang="en-US">
                <a:solidFill>
                  <a:schemeClr val="bg1"/>
                </a:solidFill>
              </a:rPr>
            </a:br>
            <a:r>
              <a:rPr lang="en-US" altLang="en-US">
                <a:solidFill>
                  <a:schemeClr val="bg1"/>
                </a:solidFill>
              </a:rPr>
              <a:t>The colonists elected the assembly.  </a:t>
            </a:r>
          </a:p>
          <a:p>
            <a:pPr>
              <a:lnSpc>
                <a:spcPct val="90000"/>
              </a:lnSpc>
              <a:spcBef>
                <a:spcPct val="20000"/>
              </a:spcBef>
              <a:spcAft>
                <a:spcPct val="20000"/>
              </a:spcAft>
              <a:buFont typeface="Arial" charset="0"/>
              <a:buChar char="-"/>
            </a:pPr>
            <a:r>
              <a:rPr lang="en-US" altLang="en-US">
                <a:solidFill>
                  <a:schemeClr val="bg1"/>
                </a:solidFill>
              </a:rPr>
              <a:t>The governor and council members usually acted as Britain told them. </a:t>
            </a:r>
          </a:p>
          <a:p>
            <a:pPr>
              <a:lnSpc>
                <a:spcPct val="90000"/>
              </a:lnSpc>
              <a:spcBef>
                <a:spcPct val="20000"/>
              </a:spcBef>
              <a:spcAft>
                <a:spcPct val="20000"/>
              </a:spcAft>
              <a:buFont typeface="Arial" charset="0"/>
              <a:buChar char="-"/>
            </a:pPr>
            <a:r>
              <a:rPr lang="en-US" altLang="en-US">
                <a:solidFill>
                  <a:schemeClr val="bg1"/>
                </a:solidFill>
              </a:rPr>
              <a:t>However, conflicts arose, especially in the assembly, when officials tried to enforce tax laws and trade restrictions.</a:t>
            </a: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3204477620"/>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405519">
                                            <p:txEl>
                                              <p:pRg st="0" end="0"/>
                                            </p:txEl>
                                          </p:spTgt>
                                        </p:tgtEl>
                                        <p:attrNameLst>
                                          <p:attrName>style.visibility</p:attrName>
                                        </p:attrNameLst>
                                      </p:cBhvr>
                                      <p:to>
                                        <p:strVal val="visible"/>
                                      </p:to>
                                    </p:set>
                                    <p:animEffect transition="in" filter="box(out)">
                                      <p:cBhvr>
                                        <p:cTn id="7" dur="500"/>
                                        <p:tgtEl>
                                          <p:spTgt spid="4055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05523">
                                            <p:txEl>
                                              <p:pRg st="0" end="0"/>
                                            </p:txEl>
                                          </p:spTgt>
                                        </p:tgtEl>
                                        <p:attrNameLst>
                                          <p:attrName>style.visibility</p:attrName>
                                        </p:attrNameLst>
                                      </p:cBhvr>
                                      <p:to>
                                        <p:strVal val="visible"/>
                                      </p:to>
                                    </p:set>
                                    <p:animEffect transition="in" filter="box(out)">
                                      <p:cBhvr>
                                        <p:cTn id="12" dur="500"/>
                                        <p:tgtEl>
                                          <p:spTgt spid="40552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05523">
                                            <p:txEl>
                                              <p:pRg st="1" end="1"/>
                                            </p:txEl>
                                          </p:spTgt>
                                        </p:tgtEl>
                                        <p:attrNameLst>
                                          <p:attrName>style.visibility</p:attrName>
                                        </p:attrNameLst>
                                      </p:cBhvr>
                                      <p:to>
                                        <p:strVal val="visible"/>
                                      </p:to>
                                    </p:set>
                                    <p:animEffect transition="in" filter="box(out)">
                                      <p:cBhvr>
                                        <p:cTn id="17" dur="500"/>
                                        <p:tgtEl>
                                          <p:spTgt spid="40552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405523">
                                            <p:txEl>
                                              <p:pRg st="2" end="2"/>
                                            </p:txEl>
                                          </p:spTgt>
                                        </p:tgtEl>
                                        <p:attrNameLst>
                                          <p:attrName>style.visibility</p:attrName>
                                        </p:attrNameLst>
                                      </p:cBhvr>
                                      <p:to>
                                        <p:strVal val="visible"/>
                                      </p:to>
                                    </p:set>
                                    <p:animEffect transition="in" filter="box(out)">
                                      <p:cBhvr>
                                        <p:cTn id="22" dur="500"/>
                                        <p:tgtEl>
                                          <p:spTgt spid="40552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405523">
                                            <p:txEl>
                                              <p:pRg st="3" end="3"/>
                                            </p:txEl>
                                          </p:spTgt>
                                        </p:tgtEl>
                                        <p:attrNameLst>
                                          <p:attrName>style.visibility</p:attrName>
                                        </p:attrNameLst>
                                      </p:cBhvr>
                                      <p:to>
                                        <p:strVal val="visible"/>
                                      </p:to>
                                    </p:set>
                                    <p:animEffect transition="in" filter="box(out)">
                                      <p:cBhvr>
                                        <p:cTn id="27" dur="500"/>
                                        <p:tgtEl>
                                          <p:spTgt spid="4055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5519" grpId="0" build="p" autoUpdateAnimBg="0" advAuto="0"/>
      <p:bldP spid="405523"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17" name="Text Box 33"/>
          <p:cNvSpPr txBox="1">
            <a:spLocks noChangeArrowheads="1"/>
          </p:cNvSpPr>
          <p:nvPr/>
        </p:nvSpPr>
        <p:spPr bwMode="auto">
          <a:xfrm>
            <a:off x="1744663" y="1187450"/>
            <a:ext cx="7323137" cy="8604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chemeClr val="bg1"/>
                </a:solidFill>
              </a:rPr>
              <a:t>Generally, </a:t>
            </a:r>
            <a:r>
              <a:rPr lang="en-US" altLang="en-US" sz="2800">
                <a:solidFill>
                  <a:srgbClr val="FF0000"/>
                </a:solidFill>
              </a:rPr>
              <a:t>voting rights were granted only to white men who owned property.  </a:t>
            </a:r>
          </a:p>
        </p:txBody>
      </p:sp>
      <p:sp>
        <p:nvSpPr>
          <p:cNvPr id="93193" name="Text Box 35"/>
          <p:cNvSpPr txBox="1">
            <a:spLocks noChangeArrowheads="1"/>
          </p:cNvSpPr>
          <p:nvPr/>
        </p:nvSpPr>
        <p:spPr bwMode="black">
          <a:xfrm>
            <a:off x="1743075" y="639763"/>
            <a:ext cx="5343525"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solidFill>
                  <a:srgbClr val="0070C0"/>
                </a:solidFill>
              </a:rPr>
              <a:t>Colonial Government </a:t>
            </a:r>
            <a:r>
              <a:rPr lang="en-US" altLang="en-US" b="1">
                <a:solidFill>
                  <a:srgbClr val="0070C0"/>
                </a:solidFill>
              </a:rPr>
              <a:t>(cont.)</a:t>
            </a:r>
            <a:r>
              <a:rPr lang="en-US" altLang="en-US" sz="3200" b="1">
                <a:solidFill>
                  <a:srgbClr val="0070C0"/>
                </a:solidFill>
              </a:rPr>
              <a:t> </a:t>
            </a:r>
          </a:p>
        </p:txBody>
      </p:sp>
      <p:sp>
        <p:nvSpPr>
          <p:cNvPr id="93224" name="Text Box 40"/>
          <p:cNvSpPr txBox="1">
            <a:spLocks noChangeArrowheads="1"/>
          </p:cNvSpPr>
          <p:nvPr/>
        </p:nvSpPr>
        <p:spPr bwMode="auto">
          <a:xfrm>
            <a:off x="1744663" y="2133600"/>
            <a:ext cx="7170737" cy="124460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chemeClr val="bg1"/>
                </a:solidFill>
              </a:rPr>
              <a:t>Most women, indentured servants, men without land, and African Americans could not vote.</a:t>
            </a: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2439875833"/>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3217"/>
                                        </p:tgtEl>
                                        <p:attrNameLst>
                                          <p:attrName>style.visibility</p:attrName>
                                        </p:attrNameLst>
                                      </p:cBhvr>
                                      <p:to>
                                        <p:strVal val="visible"/>
                                      </p:to>
                                    </p:set>
                                    <p:animEffect transition="in" filter="wipe(left)">
                                      <p:cBhvr>
                                        <p:cTn id="7" dur="500"/>
                                        <p:tgtEl>
                                          <p:spTgt spid="932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3224">
                                            <p:txEl>
                                              <p:pRg st="0" end="0"/>
                                            </p:txEl>
                                          </p:spTgt>
                                        </p:tgtEl>
                                        <p:attrNameLst>
                                          <p:attrName>style.visibility</p:attrName>
                                        </p:attrNameLst>
                                      </p:cBhvr>
                                      <p:to>
                                        <p:strVal val="visible"/>
                                      </p:to>
                                    </p:set>
                                    <p:animEffect transition="in" filter="wipe(left)">
                                      <p:cBhvr>
                                        <p:cTn id="12" dur="500"/>
                                        <p:tgtEl>
                                          <p:spTgt spid="932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17" grpId="0" autoUpdateAnimBg="0"/>
      <p:bldP spid="93224"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endParaRPr lang="en-US" altLang="en-US" smtClean="0"/>
          </a:p>
        </p:txBody>
      </p:sp>
      <p:graphicFrame>
        <p:nvGraphicFramePr>
          <p:cNvPr id="4" name="Content Placeholder 3"/>
          <p:cNvGraphicFramePr>
            <a:graphicFrameLocks noGrp="1"/>
          </p:cNvGraphicFramePr>
          <p:nvPr>
            <p:ph idx="1"/>
          </p:nvPr>
        </p:nvGraphicFramePr>
        <p:xfrm>
          <a:off x="762000" y="1676400"/>
          <a:ext cx="8229600" cy="3330575"/>
        </p:xfrm>
        <a:graphic>
          <a:graphicData uri="http://schemas.openxmlformats.org/drawingml/2006/table">
            <a:tbl>
              <a:tblPr firstRow="1" bandRow="1">
                <a:tableStyleId>{5C22544A-7EE6-4342-B048-85BDC9FD1C3A}</a:tableStyleId>
              </a:tblPr>
              <a:tblGrid>
                <a:gridCol w="2743200"/>
                <a:gridCol w="2743200"/>
                <a:gridCol w="2743200"/>
              </a:tblGrid>
              <a:tr h="1920526">
                <a:tc>
                  <a:txBody>
                    <a:bodyPr/>
                    <a:lstStyle/>
                    <a:p>
                      <a:r>
                        <a:rPr lang="en-US" sz="2400" b="1" dirty="0" smtClean="0"/>
                        <a:t>New England Colonies</a:t>
                      </a:r>
                    </a:p>
                    <a:p>
                      <a:r>
                        <a:rPr lang="en-US" sz="1800" dirty="0" smtClean="0"/>
                        <a:t>(Massachusetts,</a:t>
                      </a:r>
                      <a:r>
                        <a:rPr lang="en-US" sz="1800" baseline="0" dirty="0" smtClean="0"/>
                        <a:t> Connecticut, Rhode Island, New Hampshire)</a:t>
                      </a:r>
                      <a:endParaRPr lang="en-US" sz="1800" dirty="0"/>
                    </a:p>
                  </a:txBody>
                  <a:tcPr marT="45732" marB="45732"/>
                </a:tc>
                <a:tc>
                  <a:txBody>
                    <a:bodyPr/>
                    <a:lstStyle/>
                    <a:p>
                      <a:r>
                        <a:rPr lang="en-US" sz="2400" dirty="0" smtClean="0"/>
                        <a:t>Middle Colonies</a:t>
                      </a:r>
                    </a:p>
                    <a:p>
                      <a:r>
                        <a:rPr lang="en-US" sz="1800" dirty="0" smtClean="0"/>
                        <a:t>(New York,</a:t>
                      </a:r>
                      <a:r>
                        <a:rPr lang="en-US" sz="1800" baseline="0" dirty="0" smtClean="0"/>
                        <a:t> New Jersey, Pennsylvania, Delaware)</a:t>
                      </a:r>
                      <a:endParaRPr lang="en-US" sz="1800" dirty="0"/>
                    </a:p>
                  </a:txBody>
                  <a:tcPr marT="45732" marB="45732"/>
                </a:tc>
                <a:tc>
                  <a:txBody>
                    <a:bodyPr/>
                    <a:lstStyle/>
                    <a:p>
                      <a:r>
                        <a:rPr lang="en-US" sz="2400" dirty="0" smtClean="0"/>
                        <a:t>Southern Colonies</a:t>
                      </a:r>
                    </a:p>
                    <a:p>
                      <a:r>
                        <a:rPr lang="en-US" sz="1800" dirty="0" smtClean="0"/>
                        <a:t>(Virginia, Maryland, North Carolina,</a:t>
                      </a:r>
                      <a:r>
                        <a:rPr lang="en-US" sz="1800" baseline="0" dirty="0" smtClean="0"/>
                        <a:t> South Carolina, Georgia)</a:t>
                      </a:r>
                      <a:endParaRPr lang="en-US" sz="1800" dirty="0"/>
                    </a:p>
                  </a:txBody>
                  <a:tcPr marT="45732" marB="45732"/>
                </a:tc>
              </a:tr>
              <a:tr h="1410049">
                <a:tc>
                  <a:txBody>
                    <a:bodyPr/>
                    <a:lstStyle/>
                    <a:p>
                      <a:r>
                        <a:rPr lang="en-US" sz="1800" dirty="0" smtClean="0"/>
                        <a:t>Shipping and Fish building… I mean Fishing and Ship building</a:t>
                      </a:r>
                      <a:endParaRPr lang="en-US" sz="1800" dirty="0"/>
                    </a:p>
                  </a:txBody>
                  <a:tcPr marT="45732" marB="45732"/>
                </a:tc>
                <a:tc>
                  <a:txBody>
                    <a:bodyPr/>
                    <a:lstStyle/>
                    <a:p>
                      <a:r>
                        <a:rPr lang="en-US" sz="1800" dirty="0" smtClean="0"/>
                        <a:t>Cash Crops and some Industry</a:t>
                      </a:r>
                      <a:endParaRPr lang="en-US" sz="1800" dirty="0"/>
                    </a:p>
                  </a:txBody>
                  <a:tcPr marT="45732" marB="45732"/>
                </a:tc>
                <a:tc>
                  <a:txBody>
                    <a:bodyPr/>
                    <a:lstStyle/>
                    <a:p>
                      <a:r>
                        <a:rPr lang="en-US" sz="1800" dirty="0" smtClean="0"/>
                        <a:t>Large Plantations with significant cash crops like rice and tobacco. </a:t>
                      </a:r>
                      <a:endParaRPr lang="en-US" sz="1800" dirty="0"/>
                    </a:p>
                  </a:txBody>
                  <a:tcPr marT="45732" marB="45732"/>
                </a:tc>
              </a:tr>
            </a:tbl>
          </a:graphicData>
        </a:graphic>
      </p:graphicFrame>
    </p:spTree>
    <p:extLst>
      <p:ext uri="{BB962C8B-B14F-4D97-AF65-F5344CB8AC3E}">
        <p14:creationId xmlns:p14="http://schemas.microsoft.com/office/powerpoint/2010/main" val="10490122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65" name="Text Box 33"/>
          <p:cNvSpPr txBox="1">
            <a:spLocks noChangeArrowheads="1"/>
          </p:cNvSpPr>
          <p:nvPr/>
        </p:nvSpPr>
        <p:spPr bwMode="black">
          <a:xfrm>
            <a:off x="1743075" y="639763"/>
            <a:ext cx="4903788"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solidFill>
                  <a:srgbClr val="0070C0"/>
                </a:solidFill>
              </a:rPr>
              <a:t>An Emerging Culture </a:t>
            </a:r>
          </a:p>
        </p:txBody>
      </p:sp>
      <p:sp>
        <p:nvSpPr>
          <p:cNvPr id="95266" name="Text Box 34"/>
          <p:cNvSpPr txBox="1">
            <a:spLocks noChangeArrowheads="1"/>
          </p:cNvSpPr>
          <p:nvPr/>
        </p:nvSpPr>
        <p:spPr bwMode="auto">
          <a:xfrm>
            <a:off x="1744663" y="1187450"/>
            <a:ext cx="7018337" cy="203200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0070C0"/>
                </a:solidFill>
              </a:rPr>
              <a:t>The return of strong religious values in the </a:t>
            </a:r>
            <a:r>
              <a:rPr lang="en-US" altLang="en-US" sz="2800">
                <a:solidFill>
                  <a:srgbClr val="FF0000"/>
                </a:solidFill>
              </a:rPr>
              <a:t>1720s through the 1740s was a movement known as the Great Awakening The colonies became even more religious.  </a:t>
            </a:r>
          </a:p>
        </p:txBody>
      </p:sp>
      <p:sp>
        <p:nvSpPr>
          <p:cNvPr id="95268" name="Text Box 36"/>
          <p:cNvSpPr txBox="1">
            <a:spLocks noChangeArrowheads="1"/>
          </p:cNvSpPr>
          <p:nvPr/>
        </p:nvSpPr>
        <p:spPr bwMode="auto">
          <a:xfrm>
            <a:off x="1744663" y="3160713"/>
            <a:ext cx="7170737" cy="23971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chemeClr val="bg1"/>
                </a:solidFill>
              </a:rPr>
              <a:t>Influential preachers like Jonathan Edwards and George Whitefield inspired colonists in New England and the Middle Colonies to reexamine their lifestyles, their relationships with one another, and their faith.</a:t>
            </a: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775147398"/>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95265"/>
                                        </p:tgtEl>
                                        <p:attrNameLst>
                                          <p:attrName>style.visibility</p:attrName>
                                        </p:attrNameLst>
                                      </p:cBhvr>
                                      <p:to>
                                        <p:strVal val="visible"/>
                                      </p:to>
                                    </p:set>
                                    <p:animEffect transition="in" filter="checkerboard(across)">
                                      <p:cBhvr>
                                        <p:cTn id="7" dur="500"/>
                                        <p:tgtEl>
                                          <p:spTgt spid="95265"/>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5266"/>
                                        </p:tgtEl>
                                        <p:attrNameLst>
                                          <p:attrName>style.visibility</p:attrName>
                                        </p:attrNameLst>
                                      </p:cBhvr>
                                      <p:to>
                                        <p:strVal val="visible"/>
                                      </p:to>
                                    </p:set>
                                    <p:animEffect transition="in" filter="wipe(left)">
                                      <p:cBhvr>
                                        <p:cTn id="11" dur="500"/>
                                        <p:tgtEl>
                                          <p:spTgt spid="9526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5268">
                                            <p:txEl>
                                              <p:pRg st="0" end="0"/>
                                            </p:txEl>
                                          </p:spTgt>
                                        </p:tgtEl>
                                        <p:attrNameLst>
                                          <p:attrName>style.visibility</p:attrName>
                                        </p:attrNameLst>
                                      </p:cBhvr>
                                      <p:to>
                                        <p:strVal val="visible"/>
                                      </p:to>
                                    </p:set>
                                    <p:animEffect transition="in" filter="wipe(left)">
                                      <p:cBhvr>
                                        <p:cTn id="16" dur="500"/>
                                        <p:tgtEl>
                                          <p:spTgt spid="952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65" grpId="0" autoUpdateAnimBg="0"/>
      <p:bldP spid="95266" grpId="0" autoUpdateAnimBg="0"/>
      <p:bldP spid="95268"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63" name="Text Box 15"/>
          <p:cNvSpPr txBox="1">
            <a:spLocks noChangeArrowheads="1"/>
          </p:cNvSpPr>
          <p:nvPr/>
        </p:nvSpPr>
        <p:spPr bwMode="auto">
          <a:xfrm>
            <a:off x="1744663" y="1187450"/>
            <a:ext cx="7323137" cy="8604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chemeClr val="bg1"/>
                </a:solidFill>
              </a:rPr>
              <a:t>The family was the foundation of colonial society.  </a:t>
            </a:r>
          </a:p>
        </p:txBody>
      </p:sp>
      <p:sp>
        <p:nvSpPr>
          <p:cNvPr id="411665" name="Text Box 17"/>
          <p:cNvSpPr txBox="1">
            <a:spLocks noChangeArrowheads="1"/>
          </p:cNvSpPr>
          <p:nvPr/>
        </p:nvSpPr>
        <p:spPr bwMode="auto">
          <a:xfrm>
            <a:off x="1744663" y="2133600"/>
            <a:ext cx="7170737" cy="18002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FF0000"/>
                </a:solidFill>
              </a:rPr>
              <a:t>Men were the formal heads of the households.  </a:t>
            </a:r>
          </a:p>
          <a:p>
            <a:pPr>
              <a:lnSpc>
                <a:spcPct val="90000"/>
              </a:lnSpc>
              <a:spcBef>
                <a:spcPct val="20000"/>
              </a:spcBef>
              <a:spcAft>
                <a:spcPct val="20000"/>
              </a:spcAft>
              <a:buFontTx/>
              <a:buChar char="•"/>
            </a:pPr>
            <a:r>
              <a:rPr lang="en-US" altLang="en-US" sz="2800">
                <a:solidFill>
                  <a:schemeClr val="bg1"/>
                </a:solidFill>
              </a:rPr>
              <a:t>They managed the farms and represented the family in community matters.</a:t>
            </a:r>
          </a:p>
        </p:txBody>
      </p:sp>
      <p:sp>
        <p:nvSpPr>
          <p:cNvPr id="96268" name="Text Box 20"/>
          <p:cNvSpPr txBox="1">
            <a:spLocks noChangeArrowheads="1"/>
          </p:cNvSpPr>
          <p:nvPr/>
        </p:nvSpPr>
        <p:spPr bwMode="black">
          <a:xfrm>
            <a:off x="1743075" y="639763"/>
            <a:ext cx="5648325"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t>An Emerging Culture </a:t>
            </a:r>
            <a:r>
              <a:rPr lang="en-US" altLang="en-US" b="1"/>
              <a:t>(cont.)</a:t>
            </a:r>
            <a:r>
              <a:rPr lang="en-US" altLang="en-US" sz="3200" b="1"/>
              <a:t> </a:t>
            </a: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1558330240"/>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1663"/>
                                        </p:tgtEl>
                                        <p:attrNameLst>
                                          <p:attrName>style.visibility</p:attrName>
                                        </p:attrNameLst>
                                      </p:cBhvr>
                                      <p:to>
                                        <p:strVal val="visible"/>
                                      </p:to>
                                    </p:set>
                                    <p:animEffect transition="in" filter="wipe(left)">
                                      <p:cBhvr>
                                        <p:cTn id="7" dur="500"/>
                                        <p:tgtEl>
                                          <p:spTgt spid="4116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1665">
                                            <p:txEl>
                                              <p:pRg st="0" end="0"/>
                                            </p:txEl>
                                          </p:spTgt>
                                        </p:tgtEl>
                                        <p:attrNameLst>
                                          <p:attrName>style.visibility</p:attrName>
                                        </p:attrNameLst>
                                      </p:cBhvr>
                                      <p:to>
                                        <p:strVal val="visible"/>
                                      </p:to>
                                    </p:set>
                                    <p:animEffect transition="in" filter="wipe(left)">
                                      <p:cBhvr>
                                        <p:cTn id="12" dur="500"/>
                                        <p:tgtEl>
                                          <p:spTgt spid="41166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1665">
                                            <p:txEl>
                                              <p:pRg st="1" end="1"/>
                                            </p:txEl>
                                          </p:spTgt>
                                        </p:tgtEl>
                                        <p:attrNameLst>
                                          <p:attrName>style.visibility</p:attrName>
                                        </p:attrNameLst>
                                      </p:cBhvr>
                                      <p:to>
                                        <p:strVal val="visible"/>
                                      </p:to>
                                    </p:set>
                                    <p:animEffect transition="in" filter="wipe(left)">
                                      <p:cBhvr>
                                        <p:cTn id="17" dur="500"/>
                                        <p:tgtEl>
                                          <p:spTgt spid="41166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63" grpId="0" autoUpdateAnimBg="0"/>
      <p:bldP spid="411665"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600" name="Text Box 32"/>
          <p:cNvSpPr txBox="1">
            <a:spLocks noChangeArrowheads="1"/>
          </p:cNvSpPr>
          <p:nvPr/>
        </p:nvSpPr>
        <p:spPr bwMode="auto">
          <a:xfrm>
            <a:off x="1744663" y="1187450"/>
            <a:ext cx="7399337" cy="1243013"/>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89000"/>
              </a:lnSpc>
              <a:spcBef>
                <a:spcPct val="20000"/>
              </a:spcBef>
              <a:spcAft>
                <a:spcPct val="20000"/>
              </a:spcAft>
              <a:buFontTx/>
              <a:buChar char="•"/>
            </a:pPr>
            <a:r>
              <a:rPr lang="en-US" altLang="en-US" sz="2800">
                <a:solidFill>
                  <a:srgbClr val="0070C0"/>
                </a:solidFill>
              </a:rPr>
              <a:t>Women also participated in decision making and worked in the fields or on farms.  </a:t>
            </a:r>
          </a:p>
        </p:txBody>
      </p:sp>
      <p:sp>
        <p:nvSpPr>
          <p:cNvPr id="109601" name="Text Box 33"/>
          <p:cNvSpPr txBox="1">
            <a:spLocks noChangeArrowheads="1"/>
          </p:cNvSpPr>
          <p:nvPr/>
        </p:nvSpPr>
        <p:spPr bwMode="auto">
          <a:xfrm>
            <a:off x="1744663" y="2503488"/>
            <a:ext cx="7170737" cy="40608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89000"/>
              </a:lnSpc>
              <a:spcBef>
                <a:spcPct val="20000"/>
              </a:spcBef>
              <a:spcAft>
                <a:spcPct val="20000"/>
              </a:spcAft>
              <a:buFontTx/>
              <a:buChar char="•"/>
            </a:pPr>
            <a:r>
              <a:rPr lang="en-US" altLang="en-US" sz="2800">
                <a:solidFill>
                  <a:schemeClr val="bg1"/>
                </a:solidFill>
              </a:rPr>
              <a:t>In the cities and towns, they worked outside the home for wealthy families, as teachers, nurses, or as shopkeepers. However, they could not vote. </a:t>
            </a:r>
          </a:p>
          <a:p>
            <a:pPr>
              <a:lnSpc>
                <a:spcPct val="89000"/>
              </a:lnSpc>
              <a:spcBef>
                <a:spcPct val="20000"/>
              </a:spcBef>
              <a:spcAft>
                <a:spcPct val="20000"/>
              </a:spcAft>
              <a:buFontTx/>
              <a:buChar char="•"/>
            </a:pPr>
            <a:r>
              <a:rPr lang="en-US" altLang="en-US" sz="2800">
                <a:solidFill>
                  <a:srgbClr val="0070C0"/>
                </a:solidFill>
              </a:rPr>
              <a:t>Education was valued in the colonies.  </a:t>
            </a:r>
          </a:p>
          <a:p>
            <a:pPr>
              <a:lnSpc>
                <a:spcPct val="89000"/>
              </a:lnSpc>
              <a:spcBef>
                <a:spcPct val="20000"/>
              </a:spcBef>
              <a:spcAft>
                <a:spcPct val="20000"/>
              </a:spcAft>
              <a:buFontTx/>
              <a:buChar char="•"/>
            </a:pPr>
            <a:r>
              <a:rPr lang="en-US" altLang="en-US" sz="2800">
                <a:solidFill>
                  <a:schemeClr val="bg1"/>
                </a:solidFill>
              </a:rPr>
              <a:t>Many communities established schools.  </a:t>
            </a:r>
          </a:p>
          <a:p>
            <a:pPr>
              <a:lnSpc>
                <a:spcPct val="89000"/>
              </a:lnSpc>
              <a:spcBef>
                <a:spcPct val="20000"/>
              </a:spcBef>
              <a:spcAft>
                <a:spcPct val="20000"/>
              </a:spcAft>
              <a:buFontTx/>
              <a:buChar char="•"/>
            </a:pPr>
            <a:r>
              <a:rPr lang="en-US" altLang="en-US" sz="2800">
                <a:solidFill>
                  <a:srgbClr val="FF0000"/>
                </a:solidFill>
              </a:rPr>
              <a:t>By 1750 the </a:t>
            </a:r>
            <a:r>
              <a:rPr lang="en-US" altLang="en-US" sz="2800" b="1">
                <a:solidFill>
                  <a:srgbClr val="FF0000"/>
                </a:solidFill>
              </a:rPr>
              <a:t>literacy</a:t>
            </a:r>
            <a:r>
              <a:rPr lang="en-US" altLang="en-US" sz="2800">
                <a:solidFill>
                  <a:srgbClr val="FF0000"/>
                </a:solidFill>
              </a:rPr>
              <a:t> rate in New England was approximately 85 percent for men and 50 percent for women.</a:t>
            </a:r>
          </a:p>
        </p:txBody>
      </p:sp>
      <p:sp>
        <p:nvSpPr>
          <p:cNvPr id="97291" name="Text Box 34"/>
          <p:cNvSpPr txBox="1">
            <a:spLocks noChangeArrowheads="1"/>
          </p:cNvSpPr>
          <p:nvPr/>
        </p:nvSpPr>
        <p:spPr bwMode="black">
          <a:xfrm>
            <a:off x="1743075" y="639763"/>
            <a:ext cx="5648325"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solidFill>
                  <a:srgbClr val="0070C0"/>
                </a:solidFill>
              </a:rPr>
              <a:t>An Emerging Culture </a:t>
            </a:r>
            <a:r>
              <a:rPr lang="en-US" altLang="en-US" b="1">
                <a:solidFill>
                  <a:srgbClr val="0070C0"/>
                </a:solidFill>
              </a:rPr>
              <a:t>(cont.)</a:t>
            </a:r>
            <a:r>
              <a:rPr lang="en-US" altLang="en-US" sz="3200" b="1">
                <a:solidFill>
                  <a:srgbClr val="0070C0"/>
                </a:solidFill>
              </a:rPr>
              <a:t> </a:t>
            </a: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2157026144"/>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9600"/>
                                        </p:tgtEl>
                                        <p:attrNameLst>
                                          <p:attrName>style.visibility</p:attrName>
                                        </p:attrNameLst>
                                      </p:cBhvr>
                                      <p:to>
                                        <p:strVal val="visible"/>
                                      </p:to>
                                    </p:set>
                                    <p:animEffect transition="in" filter="wipe(left)">
                                      <p:cBhvr>
                                        <p:cTn id="7" dur="500"/>
                                        <p:tgtEl>
                                          <p:spTgt spid="1096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9601">
                                            <p:txEl>
                                              <p:pRg st="0" end="0"/>
                                            </p:txEl>
                                          </p:spTgt>
                                        </p:tgtEl>
                                        <p:attrNameLst>
                                          <p:attrName>style.visibility</p:attrName>
                                        </p:attrNameLst>
                                      </p:cBhvr>
                                      <p:to>
                                        <p:strVal val="visible"/>
                                      </p:to>
                                    </p:set>
                                    <p:animEffect transition="in" filter="wipe(left)">
                                      <p:cBhvr>
                                        <p:cTn id="12" dur="500"/>
                                        <p:tgtEl>
                                          <p:spTgt spid="10960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9601">
                                            <p:txEl>
                                              <p:pRg st="1" end="1"/>
                                            </p:txEl>
                                          </p:spTgt>
                                        </p:tgtEl>
                                        <p:attrNameLst>
                                          <p:attrName>style.visibility</p:attrName>
                                        </p:attrNameLst>
                                      </p:cBhvr>
                                      <p:to>
                                        <p:strVal val="visible"/>
                                      </p:to>
                                    </p:set>
                                    <p:animEffect transition="in" filter="wipe(left)">
                                      <p:cBhvr>
                                        <p:cTn id="17" dur="500"/>
                                        <p:tgtEl>
                                          <p:spTgt spid="10960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9601">
                                            <p:txEl>
                                              <p:pRg st="2" end="2"/>
                                            </p:txEl>
                                          </p:spTgt>
                                        </p:tgtEl>
                                        <p:attrNameLst>
                                          <p:attrName>style.visibility</p:attrName>
                                        </p:attrNameLst>
                                      </p:cBhvr>
                                      <p:to>
                                        <p:strVal val="visible"/>
                                      </p:to>
                                    </p:set>
                                    <p:animEffect transition="in" filter="wipe(left)">
                                      <p:cBhvr>
                                        <p:cTn id="22" dur="500"/>
                                        <p:tgtEl>
                                          <p:spTgt spid="10960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9601">
                                            <p:txEl>
                                              <p:pRg st="3" end="3"/>
                                            </p:txEl>
                                          </p:spTgt>
                                        </p:tgtEl>
                                        <p:attrNameLst>
                                          <p:attrName>style.visibility</p:attrName>
                                        </p:attrNameLst>
                                      </p:cBhvr>
                                      <p:to>
                                        <p:strVal val="visible"/>
                                      </p:to>
                                    </p:set>
                                    <p:animEffect transition="in" filter="wipe(left)">
                                      <p:cBhvr>
                                        <p:cTn id="27" dur="500"/>
                                        <p:tgtEl>
                                          <p:spTgt spid="10960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600" grpId="0" autoUpdateAnimBg="0"/>
      <p:bldP spid="109601"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96" name="Text Box 40"/>
          <p:cNvSpPr txBox="1">
            <a:spLocks noChangeArrowheads="1"/>
          </p:cNvSpPr>
          <p:nvPr/>
        </p:nvSpPr>
        <p:spPr bwMode="auto">
          <a:xfrm>
            <a:off x="1744663" y="1187450"/>
            <a:ext cx="7323137" cy="1230313"/>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89000"/>
              </a:lnSpc>
              <a:spcBef>
                <a:spcPct val="19000"/>
              </a:spcBef>
              <a:spcAft>
                <a:spcPct val="19000"/>
              </a:spcAft>
              <a:buFontTx/>
              <a:buChar char="•"/>
            </a:pPr>
            <a:r>
              <a:rPr lang="en-US" altLang="en-US" sz="2800">
                <a:solidFill>
                  <a:schemeClr val="bg1"/>
                </a:solidFill>
              </a:rPr>
              <a:t>Many schools were run by widows or unmarried women who taught in their homes.  </a:t>
            </a:r>
          </a:p>
        </p:txBody>
      </p:sp>
      <p:sp>
        <p:nvSpPr>
          <p:cNvPr id="96297" name="Text Box 41"/>
          <p:cNvSpPr txBox="1">
            <a:spLocks noChangeArrowheads="1"/>
          </p:cNvSpPr>
          <p:nvPr/>
        </p:nvSpPr>
        <p:spPr bwMode="auto">
          <a:xfrm>
            <a:off x="1744663" y="2492375"/>
            <a:ext cx="7170737" cy="40354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89000"/>
              </a:lnSpc>
              <a:spcBef>
                <a:spcPct val="19000"/>
              </a:spcBef>
              <a:spcAft>
                <a:spcPct val="19000"/>
              </a:spcAft>
              <a:buFontTx/>
              <a:buChar char="•"/>
            </a:pPr>
            <a:r>
              <a:rPr lang="en-US" altLang="en-US" sz="2800">
                <a:solidFill>
                  <a:srgbClr val="0070C0"/>
                </a:solidFill>
              </a:rPr>
              <a:t>Some schools in the Middle Colonies were run by Quakers or by other religious groups.  </a:t>
            </a:r>
          </a:p>
          <a:p>
            <a:pPr>
              <a:lnSpc>
                <a:spcPct val="89000"/>
              </a:lnSpc>
              <a:spcBef>
                <a:spcPct val="19000"/>
              </a:spcBef>
              <a:spcAft>
                <a:spcPct val="19000"/>
              </a:spcAft>
              <a:buFontTx/>
              <a:buChar char="•"/>
            </a:pPr>
            <a:r>
              <a:rPr lang="en-US" altLang="en-US" sz="2800">
                <a:solidFill>
                  <a:schemeClr val="bg1"/>
                </a:solidFill>
              </a:rPr>
              <a:t>In towns and cities, craftspeople opened night schools to train apprentices.  </a:t>
            </a:r>
          </a:p>
          <a:p>
            <a:pPr>
              <a:lnSpc>
                <a:spcPct val="89000"/>
              </a:lnSpc>
              <a:spcBef>
                <a:spcPct val="19000"/>
              </a:spcBef>
              <a:spcAft>
                <a:spcPct val="19000"/>
              </a:spcAft>
              <a:buFontTx/>
              <a:buChar char="•"/>
            </a:pPr>
            <a:r>
              <a:rPr lang="en-US" altLang="en-US" sz="2800">
                <a:solidFill>
                  <a:srgbClr val="FF0000"/>
                </a:solidFill>
              </a:rPr>
              <a:t>Harvard was the first college, established in 1636 by Puritans. </a:t>
            </a:r>
          </a:p>
          <a:p>
            <a:pPr>
              <a:lnSpc>
                <a:spcPct val="89000"/>
              </a:lnSpc>
              <a:spcBef>
                <a:spcPct val="19000"/>
              </a:spcBef>
              <a:spcAft>
                <a:spcPct val="19000"/>
              </a:spcAft>
              <a:buFontTx/>
              <a:buChar char="•"/>
            </a:pPr>
            <a:r>
              <a:rPr lang="en-US" altLang="en-US" sz="2800">
                <a:solidFill>
                  <a:srgbClr val="0070C0"/>
                </a:solidFill>
              </a:rPr>
              <a:t>The early colleges were founded to train ministers.</a:t>
            </a:r>
          </a:p>
        </p:txBody>
      </p:sp>
      <p:sp>
        <p:nvSpPr>
          <p:cNvPr id="98315" name="Text Box 42"/>
          <p:cNvSpPr txBox="1">
            <a:spLocks noChangeArrowheads="1"/>
          </p:cNvSpPr>
          <p:nvPr/>
        </p:nvSpPr>
        <p:spPr bwMode="black">
          <a:xfrm>
            <a:off x="1743075" y="639763"/>
            <a:ext cx="5648325"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solidFill>
                  <a:srgbClr val="0070C0"/>
                </a:solidFill>
              </a:rPr>
              <a:t>An Emerging Culture </a:t>
            </a:r>
            <a:r>
              <a:rPr lang="en-US" altLang="en-US" b="1">
                <a:solidFill>
                  <a:srgbClr val="0070C0"/>
                </a:solidFill>
              </a:rPr>
              <a:t>(cont.)</a:t>
            </a:r>
            <a:r>
              <a:rPr lang="en-US" altLang="en-US" sz="3200" b="1">
                <a:solidFill>
                  <a:srgbClr val="0070C0"/>
                </a:solidFill>
              </a:rPr>
              <a:t> </a:t>
            </a: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3224354112"/>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6296"/>
                                        </p:tgtEl>
                                        <p:attrNameLst>
                                          <p:attrName>style.visibility</p:attrName>
                                        </p:attrNameLst>
                                      </p:cBhvr>
                                      <p:to>
                                        <p:strVal val="visible"/>
                                      </p:to>
                                    </p:set>
                                    <p:animEffect transition="in" filter="wipe(left)">
                                      <p:cBhvr>
                                        <p:cTn id="7" dur="500"/>
                                        <p:tgtEl>
                                          <p:spTgt spid="962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6297">
                                            <p:txEl>
                                              <p:pRg st="0" end="0"/>
                                            </p:txEl>
                                          </p:spTgt>
                                        </p:tgtEl>
                                        <p:attrNameLst>
                                          <p:attrName>style.visibility</p:attrName>
                                        </p:attrNameLst>
                                      </p:cBhvr>
                                      <p:to>
                                        <p:strVal val="visible"/>
                                      </p:to>
                                    </p:set>
                                    <p:animEffect transition="in" filter="wipe(left)">
                                      <p:cBhvr>
                                        <p:cTn id="12" dur="500"/>
                                        <p:tgtEl>
                                          <p:spTgt spid="9629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6297">
                                            <p:txEl>
                                              <p:pRg st="1" end="1"/>
                                            </p:txEl>
                                          </p:spTgt>
                                        </p:tgtEl>
                                        <p:attrNameLst>
                                          <p:attrName>style.visibility</p:attrName>
                                        </p:attrNameLst>
                                      </p:cBhvr>
                                      <p:to>
                                        <p:strVal val="visible"/>
                                      </p:to>
                                    </p:set>
                                    <p:animEffect transition="in" filter="wipe(left)">
                                      <p:cBhvr>
                                        <p:cTn id="17" dur="500"/>
                                        <p:tgtEl>
                                          <p:spTgt spid="9629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6297">
                                            <p:txEl>
                                              <p:pRg st="2" end="2"/>
                                            </p:txEl>
                                          </p:spTgt>
                                        </p:tgtEl>
                                        <p:attrNameLst>
                                          <p:attrName>style.visibility</p:attrName>
                                        </p:attrNameLst>
                                      </p:cBhvr>
                                      <p:to>
                                        <p:strVal val="visible"/>
                                      </p:to>
                                    </p:set>
                                    <p:animEffect transition="in" filter="wipe(left)">
                                      <p:cBhvr>
                                        <p:cTn id="22" dur="500"/>
                                        <p:tgtEl>
                                          <p:spTgt spid="9629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6297">
                                            <p:txEl>
                                              <p:pRg st="3" end="3"/>
                                            </p:txEl>
                                          </p:spTgt>
                                        </p:tgtEl>
                                        <p:attrNameLst>
                                          <p:attrName>style.visibility</p:attrName>
                                        </p:attrNameLst>
                                      </p:cBhvr>
                                      <p:to>
                                        <p:strVal val="visible"/>
                                      </p:to>
                                    </p:set>
                                    <p:animEffect transition="in" filter="wipe(left)">
                                      <p:cBhvr>
                                        <p:cTn id="27" dur="500"/>
                                        <p:tgtEl>
                                          <p:spTgt spid="9629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96" grpId="0" autoUpdateAnimBg="0"/>
      <p:bldP spid="96297"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42" name="Text Box 14"/>
          <p:cNvSpPr txBox="1">
            <a:spLocks noChangeArrowheads="1"/>
          </p:cNvSpPr>
          <p:nvPr/>
        </p:nvSpPr>
        <p:spPr bwMode="auto">
          <a:xfrm>
            <a:off x="1744663" y="1187450"/>
            <a:ext cx="7323137" cy="201295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chemeClr val="bg1"/>
                </a:solidFill>
              </a:rPr>
              <a:t>The foundation for freedom of the press came when </a:t>
            </a:r>
            <a:r>
              <a:rPr lang="en-US" altLang="en-US" sz="2800" i="1">
                <a:solidFill>
                  <a:schemeClr val="bg1"/>
                </a:solidFill>
              </a:rPr>
              <a:t>New York Weekly Journal</a:t>
            </a:r>
            <a:r>
              <a:rPr lang="en-US" altLang="en-US" sz="2800">
                <a:solidFill>
                  <a:schemeClr val="bg1"/>
                </a:solidFill>
              </a:rPr>
              <a:t> publisher John Peter Zenger was sued, accused of libel for printing articles criticizing the royal governor of New York.</a:t>
            </a:r>
            <a:endParaRPr lang="en-US" altLang="en-US" sz="1600" b="1">
              <a:solidFill>
                <a:srgbClr val="F2CB68"/>
              </a:solidFill>
            </a:endParaRPr>
          </a:p>
        </p:txBody>
      </p:sp>
      <p:sp>
        <p:nvSpPr>
          <p:cNvPr id="100361" name="Text Box 16"/>
          <p:cNvSpPr txBox="1">
            <a:spLocks noChangeArrowheads="1"/>
          </p:cNvSpPr>
          <p:nvPr/>
        </p:nvSpPr>
        <p:spPr bwMode="black">
          <a:xfrm>
            <a:off x="1743075" y="639763"/>
            <a:ext cx="58769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solidFill>
                  <a:srgbClr val="F2CB68"/>
                </a:solidFill>
              </a:rPr>
              <a:t>An Emerging Culture </a:t>
            </a:r>
            <a:r>
              <a:rPr lang="en-US" altLang="en-US" b="1">
                <a:solidFill>
                  <a:srgbClr val="F2CB68"/>
                </a:solidFill>
              </a:rPr>
              <a:t>(cont.)</a:t>
            </a:r>
            <a:r>
              <a:rPr lang="en-US" altLang="en-US" sz="3200" b="1">
                <a:solidFill>
                  <a:srgbClr val="F2CB68"/>
                </a:solidFill>
              </a:rPr>
              <a:t> </a:t>
            </a:r>
          </a:p>
        </p:txBody>
      </p:sp>
      <p:sp>
        <p:nvSpPr>
          <p:cNvPr id="406549" name="Text Box 21"/>
          <p:cNvSpPr txBox="1">
            <a:spLocks noChangeArrowheads="1"/>
          </p:cNvSpPr>
          <p:nvPr/>
        </p:nvSpPr>
        <p:spPr bwMode="auto">
          <a:xfrm>
            <a:off x="1744663" y="3276600"/>
            <a:ext cx="7170737" cy="235585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chemeClr val="bg1"/>
                </a:solidFill>
              </a:rPr>
              <a:t>Zenger argued free speech was a basic right of the people.  </a:t>
            </a:r>
          </a:p>
          <a:p>
            <a:pPr>
              <a:lnSpc>
                <a:spcPct val="90000"/>
              </a:lnSpc>
              <a:spcBef>
                <a:spcPct val="20000"/>
              </a:spcBef>
              <a:spcAft>
                <a:spcPct val="20000"/>
              </a:spcAft>
              <a:buFontTx/>
              <a:buChar char="•"/>
            </a:pPr>
            <a:r>
              <a:rPr lang="en-US" altLang="en-US" sz="2800">
                <a:solidFill>
                  <a:schemeClr val="bg1"/>
                </a:solidFill>
              </a:rPr>
              <a:t>The jury based its decision on whether the articles were true, not offensive.  </a:t>
            </a:r>
          </a:p>
          <a:p>
            <a:pPr>
              <a:lnSpc>
                <a:spcPct val="90000"/>
              </a:lnSpc>
              <a:spcBef>
                <a:spcPct val="20000"/>
              </a:spcBef>
              <a:spcAft>
                <a:spcPct val="20000"/>
              </a:spcAft>
              <a:buFontTx/>
              <a:buChar char="•"/>
            </a:pPr>
            <a:r>
              <a:rPr lang="en-US" altLang="en-US" sz="2800">
                <a:solidFill>
                  <a:schemeClr val="bg1"/>
                </a:solidFill>
              </a:rPr>
              <a:t>Zenger was found not guilty.</a:t>
            </a: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40754758"/>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6542"/>
                                        </p:tgtEl>
                                        <p:attrNameLst>
                                          <p:attrName>style.visibility</p:attrName>
                                        </p:attrNameLst>
                                      </p:cBhvr>
                                      <p:to>
                                        <p:strVal val="visible"/>
                                      </p:to>
                                    </p:set>
                                    <p:animEffect transition="in" filter="wipe(left)">
                                      <p:cBhvr>
                                        <p:cTn id="7" dur="500"/>
                                        <p:tgtEl>
                                          <p:spTgt spid="4065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6549">
                                            <p:txEl>
                                              <p:pRg st="0" end="0"/>
                                            </p:txEl>
                                          </p:spTgt>
                                        </p:tgtEl>
                                        <p:attrNameLst>
                                          <p:attrName>style.visibility</p:attrName>
                                        </p:attrNameLst>
                                      </p:cBhvr>
                                      <p:to>
                                        <p:strVal val="visible"/>
                                      </p:to>
                                    </p:set>
                                    <p:animEffect transition="in" filter="wipe(left)">
                                      <p:cBhvr>
                                        <p:cTn id="12" dur="500"/>
                                        <p:tgtEl>
                                          <p:spTgt spid="40654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6549">
                                            <p:txEl>
                                              <p:pRg st="1" end="1"/>
                                            </p:txEl>
                                          </p:spTgt>
                                        </p:tgtEl>
                                        <p:attrNameLst>
                                          <p:attrName>style.visibility</p:attrName>
                                        </p:attrNameLst>
                                      </p:cBhvr>
                                      <p:to>
                                        <p:strVal val="visible"/>
                                      </p:to>
                                    </p:set>
                                    <p:animEffect transition="in" filter="wipe(left)">
                                      <p:cBhvr>
                                        <p:cTn id="17" dur="500"/>
                                        <p:tgtEl>
                                          <p:spTgt spid="40654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6549">
                                            <p:txEl>
                                              <p:pRg st="2" end="2"/>
                                            </p:txEl>
                                          </p:spTgt>
                                        </p:tgtEl>
                                        <p:attrNameLst>
                                          <p:attrName>style.visibility</p:attrName>
                                        </p:attrNameLst>
                                      </p:cBhvr>
                                      <p:to>
                                        <p:strVal val="visible"/>
                                      </p:to>
                                    </p:set>
                                    <p:animEffect transition="in" filter="wipe(left)">
                                      <p:cBhvr>
                                        <p:cTn id="22" dur="500"/>
                                        <p:tgtEl>
                                          <p:spTgt spid="40654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6542" grpId="0" autoUpdateAnimBg="0"/>
      <p:bldP spid="406549"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83" name="Text Box 47"/>
          <p:cNvSpPr txBox="1">
            <a:spLocks noChangeArrowheads="1"/>
          </p:cNvSpPr>
          <p:nvPr/>
        </p:nvSpPr>
        <p:spPr bwMode="black">
          <a:xfrm>
            <a:off x="1743075" y="639763"/>
            <a:ext cx="4903788"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solidFill>
                  <a:srgbClr val="F2CB68"/>
                </a:solidFill>
              </a:rPr>
              <a:t>Guide to Reading</a:t>
            </a:r>
          </a:p>
        </p:txBody>
      </p:sp>
      <p:sp>
        <p:nvSpPr>
          <p:cNvPr id="116784" name="Text Box 48"/>
          <p:cNvSpPr txBox="1">
            <a:spLocks noChangeArrowheads="1"/>
          </p:cNvSpPr>
          <p:nvPr/>
        </p:nvSpPr>
        <p:spPr bwMode="auto">
          <a:xfrm>
            <a:off x="1743075" y="1676400"/>
            <a:ext cx="6696075" cy="757238"/>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a:solidFill>
                  <a:srgbClr val="FF0000"/>
                </a:solidFill>
              </a:rPr>
              <a:t>Rivalry between Great Britain and France led to a long-lasting conflict. </a:t>
            </a:r>
            <a:endParaRPr lang="en-US" altLang="en-US" sz="1600" b="1">
              <a:solidFill>
                <a:srgbClr val="FF0000"/>
              </a:solidFill>
            </a:endParaRPr>
          </a:p>
        </p:txBody>
      </p:sp>
      <p:sp>
        <p:nvSpPr>
          <p:cNvPr id="116785" name="Text Box 49"/>
          <p:cNvSpPr txBox="1">
            <a:spLocks noChangeArrowheads="1"/>
          </p:cNvSpPr>
          <p:nvPr/>
        </p:nvSpPr>
        <p:spPr bwMode="auto">
          <a:xfrm>
            <a:off x="1743075" y="3819525"/>
            <a:ext cx="3667125" cy="420688"/>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a:solidFill>
                  <a:schemeClr val="bg1"/>
                </a:solidFill>
              </a:rPr>
              <a:t>Iroquois Confederacy </a:t>
            </a:r>
            <a:endParaRPr lang="en-US" altLang="en-US" sz="1600" b="1">
              <a:solidFill>
                <a:srgbClr val="F2CB68"/>
              </a:solidFill>
            </a:endParaRPr>
          </a:p>
        </p:txBody>
      </p:sp>
      <p:sp>
        <p:nvSpPr>
          <p:cNvPr id="116786" name="Text Box 50"/>
          <p:cNvSpPr txBox="1">
            <a:spLocks noChangeArrowheads="1"/>
          </p:cNvSpPr>
          <p:nvPr/>
        </p:nvSpPr>
        <p:spPr bwMode="black">
          <a:xfrm>
            <a:off x="1743075" y="1187450"/>
            <a:ext cx="7137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2800" b="1"/>
              <a:t>Main Idea</a:t>
            </a:r>
            <a:endParaRPr lang="en-US" altLang="en-US" sz="2800"/>
          </a:p>
        </p:txBody>
      </p:sp>
      <p:sp>
        <p:nvSpPr>
          <p:cNvPr id="116787" name="Text Box 51"/>
          <p:cNvSpPr txBox="1">
            <a:spLocks noChangeArrowheads="1"/>
          </p:cNvSpPr>
          <p:nvPr/>
        </p:nvSpPr>
        <p:spPr bwMode="black">
          <a:xfrm>
            <a:off x="1743075" y="3333750"/>
            <a:ext cx="7137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2800" b="1">
                <a:solidFill>
                  <a:srgbClr val="8DC6DF"/>
                </a:solidFill>
              </a:rPr>
              <a:t>Key Terms</a:t>
            </a:r>
            <a:endParaRPr lang="en-US" altLang="en-US" sz="2800">
              <a:solidFill>
                <a:srgbClr val="8DC6DF"/>
              </a:solidFill>
            </a:endParaRPr>
          </a:p>
        </p:txBody>
      </p:sp>
      <p:sp>
        <p:nvSpPr>
          <p:cNvPr id="116788" name="Text Box 52"/>
          <p:cNvSpPr txBox="1">
            <a:spLocks noChangeArrowheads="1"/>
          </p:cNvSpPr>
          <p:nvPr/>
        </p:nvSpPr>
        <p:spPr bwMode="auto">
          <a:xfrm>
            <a:off x="1743075" y="4292600"/>
            <a:ext cx="2828925" cy="420688"/>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a:solidFill>
                  <a:schemeClr val="bg1"/>
                </a:solidFill>
              </a:rPr>
              <a:t>militia</a:t>
            </a:r>
            <a:endParaRPr lang="en-US" altLang="en-US" sz="1600" b="1">
              <a:solidFill>
                <a:srgbClr val="F2CB68"/>
              </a:solidFill>
            </a:endParaRP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1072530274"/>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16783"/>
                                        </p:tgtEl>
                                        <p:attrNameLst>
                                          <p:attrName>style.visibility</p:attrName>
                                        </p:attrNameLst>
                                      </p:cBhvr>
                                      <p:to>
                                        <p:strVal val="visible"/>
                                      </p:to>
                                    </p:set>
                                    <p:animEffect transition="in" filter="checkerboard(across)">
                                      <p:cBhvr>
                                        <p:cTn id="7" dur="500"/>
                                        <p:tgtEl>
                                          <p:spTgt spid="116783"/>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16786"/>
                                        </p:tgtEl>
                                        <p:attrNameLst>
                                          <p:attrName>style.visibility</p:attrName>
                                        </p:attrNameLst>
                                      </p:cBhvr>
                                      <p:to>
                                        <p:strVal val="visible"/>
                                      </p:to>
                                    </p:set>
                                    <p:animEffect transition="in" filter="wipe(up)">
                                      <p:cBhvr>
                                        <p:cTn id="11" dur="500"/>
                                        <p:tgtEl>
                                          <p:spTgt spid="116786"/>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6784"/>
                                        </p:tgtEl>
                                        <p:attrNameLst>
                                          <p:attrName>style.visibility</p:attrName>
                                        </p:attrNameLst>
                                      </p:cBhvr>
                                      <p:to>
                                        <p:strVal val="visible"/>
                                      </p:to>
                                    </p:set>
                                    <p:animEffect transition="in" filter="wipe(left)">
                                      <p:cBhvr>
                                        <p:cTn id="15" dur="500"/>
                                        <p:tgtEl>
                                          <p:spTgt spid="11678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116787"/>
                                        </p:tgtEl>
                                        <p:attrNameLst>
                                          <p:attrName>style.visibility</p:attrName>
                                        </p:attrNameLst>
                                      </p:cBhvr>
                                      <p:to>
                                        <p:strVal val="visible"/>
                                      </p:to>
                                    </p:set>
                                    <p:animEffect transition="in" filter="wipe(up)">
                                      <p:cBhvr>
                                        <p:cTn id="20" dur="500"/>
                                        <p:tgtEl>
                                          <p:spTgt spid="116787"/>
                                        </p:tgtEl>
                                      </p:cBhvr>
                                    </p:animEffect>
                                  </p:childTnLst>
                                </p:cTn>
                              </p:par>
                            </p:childTnLst>
                          </p:cTn>
                        </p:par>
                        <p:par>
                          <p:cTn id="21" fill="hold" nodeType="afterGroup">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116785">
                                            <p:txEl>
                                              <p:pRg st="0" end="0"/>
                                            </p:txEl>
                                          </p:spTgt>
                                        </p:tgtEl>
                                        <p:attrNameLst>
                                          <p:attrName>style.visibility</p:attrName>
                                        </p:attrNameLst>
                                      </p:cBhvr>
                                      <p:to>
                                        <p:strVal val="visible"/>
                                      </p:to>
                                    </p:set>
                                    <p:animEffect transition="in" filter="wipe(left)">
                                      <p:cBhvr>
                                        <p:cTn id="24" dur="500"/>
                                        <p:tgtEl>
                                          <p:spTgt spid="116785">
                                            <p:txEl>
                                              <p:pRg st="0" end="0"/>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16788">
                                            <p:txEl>
                                              <p:pRg st="0" end="0"/>
                                            </p:txEl>
                                          </p:spTgt>
                                        </p:tgtEl>
                                        <p:attrNameLst>
                                          <p:attrName>style.visibility</p:attrName>
                                        </p:attrNameLst>
                                      </p:cBhvr>
                                      <p:to>
                                        <p:strVal val="visible"/>
                                      </p:to>
                                    </p:set>
                                    <p:animEffect transition="in" filter="wipe(left)">
                                      <p:cBhvr>
                                        <p:cTn id="29" dur="500"/>
                                        <p:tgtEl>
                                          <p:spTgt spid="11678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83" grpId="0" autoUpdateAnimBg="0"/>
      <p:bldP spid="116784" grpId="0" autoUpdateAnimBg="0"/>
      <p:bldP spid="116785" grpId="0" build="p" autoUpdateAnimBg="0" advAuto="0"/>
      <p:bldP spid="116786" grpId="0" autoUpdateAnimBg="0"/>
      <p:bldP spid="116787" grpId="0" autoUpdateAnimBg="0"/>
      <p:bldP spid="116788"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9" name="Text Box 28"/>
          <p:cNvSpPr txBox="1">
            <a:spLocks noChangeArrowheads="1"/>
          </p:cNvSpPr>
          <p:nvPr/>
        </p:nvSpPr>
        <p:spPr bwMode="black">
          <a:xfrm>
            <a:off x="1743075" y="639763"/>
            <a:ext cx="4903788"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t>Guide to Reading </a:t>
            </a:r>
            <a:r>
              <a:rPr lang="en-US" altLang="en-US" b="1"/>
              <a:t>(cont.)</a:t>
            </a:r>
          </a:p>
        </p:txBody>
      </p:sp>
      <p:sp>
        <p:nvSpPr>
          <p:cNvPr id="118813" name="Text Box 29"/>
          <p:cNvSpPr txBox="1">
            <a:spLocks noChangeArrowheads="1"/>
          </p:cNvSpPr>
          <p:nvPr/>
        </p:nvSpPr>
        <p:spPr bwMode="auto">
          <a:xfrm>
            <a:off x="1743075" y="1676400"/>
            <a:ext cx="7019925" cy="10890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b="1">
                <a:solidFill>
                  <a:schemeClr val="bg1"/>
                </a:solidFill>
              </a:rPr>
              <a:t>Continuity and Change</a:t>
            </a:r>
            <a:r>
              <a:rPr lang="en-US" altLang="en-US">
                <a:solidFill>
                  <a:schemeClr val="bg1"/>
                </a:solidFill>
              </a:rPr>
              <a:t>  </a:t>
            </a:r>
            <a:r>
              <a:rPr lang="en-US" altLang="en-US">
                <a:solidFill>
                  <a:srgbClr val="FF0000"/>
                </a:solidFill>
              </a:rPr>
              <a:t>American colonists and Native American groups were drawn into the clash between France and Britain.</a:t>
            </a:r>
            <a:endParaRPr lang="en-US" altLang="en-US" sz="1600" b="1">
              <a:solidFill>
                <a:srgbClr val="FF0000"/>
              </a:solidFill>
            </a:endParaRPr>
          </a:p>
        </p:txBody>
      </p:sp>
      <p:sp>
        <p:nvSpPr>
          <p:cNvPr id="118814" name="Text Box 30"/>
          <p:cNvSpPr txBox="1">
            <a:spLocks noChangeArrowheads="1"/>
          </p:cNvSpPr>
          <p:nvPr/>
        </p:nvSpPr>
        <p:spPr bwMode="black">
          <a:xfrm>
            <a:off x="1757363" y="996950"/>
            <a:ext cx="7137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2800" b="1"/>
              <a:t>Section Theme</a:t>
            </a:r>
            <a:endParaRPr lang="en-US" altLang="en-US" sz="2800"/>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3113007743"/>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18814"/>
                                        </p:tgtEl>
                                        <p:attrNameLst>
                                          <p:attrName>style.visibility</p:attrName>
                                        </p:attrNameLst>
                                      </p:cBhvr>
                                      <p:to>
                                        <p:strVal val="visible"/>
                                      </p:to>
                                    </p:set>
                                    <p:animEffect transition="in" filter="wipe(up)">
                                      <p:cBhvr>
                                        <p:cTn id="7" dur="500"/>
                                        <p:tgtEl>
                                          <p:spTgt spid="118814"/>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8813"/>
                                        </p:tgtEl>
                                        <p:attrNameLst>
                                          <p:attrName>style.visibility</p:attrName>
                                        </p:attrNameLst>
                                      </p:cBhvr>
                                      <p:to>
                                        <p:strVal val="visible"/>
                                      </p:to>
                                    </p:set>
                                    <p:animEffect transition="in" filter="wipe(left)">
                                      <p:cBhvr>
                                        <p:cTn id="11" dur="500"/>
                                        <p:tgtEl>
                                          <p:spTgt spid="1188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813" grpId="0" autoUpdateAnimBg="0"/>
      <p:bldP spid="118814"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ctrTitle"/>
          </p:nvPr>
        </p:nvSpPr>
        <p:spPr>
          <a:xfrm>
            <a:off x="6400800" y="6931025"/>
            <a:ext cx="2743200" cy="307975"/>
          </a:xfrm>
        </p:spPr>
        <p:txBody>
          <a:bodyPr>
            <a:normAutofit fontScale="90000"/>
          </a:bodyPr>
          <a:lstStyle/>
          <a:p>
            <a:pPr eaLnBrk="1" hangingPunct="1"/>
            <a:r>
              <a:rPr lang="en-US" altLang="en-US" smtClean="0">
                <a:solidFill>
                  <a:schemeClr val="bg1"/>
                </a:solidFill>
              </a:rPr>
              <a:t>Section 3-5</a:t>
            </a:r>
          </a:p>
        </p:txBody>
      </p:sp>
      <p:pic>
        <p:nvPicPr>
          <p:cNvPr id="114691" name="Picture 3" descr="aj-back">
            <a:hlinkClick r:id="" action="ppaction://hlinkshowjump?jump=previousslide" highlightClick="1"/>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62938" y="6423025"/>
            <a:ext cx="4206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2" name="Picture 4" descr="aj-exit">
            <a:hlinkClick r:id="" action="ppaction://hlinkshowjump?jump=endshow" highlightClick="1"/>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21563" y="6423025"/>
            <a:ext cx="4206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3" name="Picture 6" descr="aj-next">
            <a:hlinkClick r:id="" action="ppaction://hlinkshowjump?jump=nextslide" highlightClick="1"/>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85213" y="6423025"/>
            <a:ext cx="4206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694" name="Text Box 7"/>
          <p:cNvSpPr txBox="1">
            <a:spLocks noChangeArrowheads="1"/>
          </p:cNvSpPr>
          <p:nvPr/>
        </p:nvSpPr>
        <p:spPr bwMode="black">
          <a:xfrm>
            <a:off x="2209800" y="6416675"/>
            <a:ext cx="4381500" cy="42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8423" dir="9200147" algn="ctr" rotWithShape="0">
                    <a:schemeClr val="tx1">
                      <a:alpha val="50000"/>
                    </a:schemeClr>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lnSpc>
                <a:spcPct val="90000"/>
              </a:lnSpc>
              <a:spcBef>
                <a:spcPct val="50000"/>
              </a:spcBef>
            </a:pPr>
            <a:r>
              <a:rPr lang="en-US" altLang="en-US" sz="1200">
                <a:solidFill>
                  <a:srgbClr val="F6DB96"/>
                </a:solidFill>
              </a:rPr>
              <a:t>Click the mouse button or press the </a:t>
            </a:r>
            <a:br>
              <a:rPr lang="en-US" altLang="en-US" sz="1200">
                <a:solidFill>
                  <a:srgbClr val="F6DB96"/>
                </a:solidFill>
              </a:rPr>
            </a:br>
            <a:r>
              <a:rPr lang="en-US" altLang="en-US" sz="1200">
                <a:solidFill>
                  <a:srgbClr val="F6DB96"/>
                </a:solidFill>
              </a:rPr>
              <a:t>Space Bar to display the information.</a:t>
            </a:r>
          </a:p>
        </p:txBody>
      </p:sp>
      <p:pic>
        <p:nvPicPr>
          <p:cNvPr id="114695" name="Picture 16" descr="Section 3_Lecture Not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invGray">
          <a:xfrm>
            <a:off x="6699250" y="36513"/>
            <a:ext cx="244792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6" name="Picture 17" descr="aj-Bback">
            <a:hlinkClick r:id="" action="ppaction://noaction" highlightClick="1"/>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842250" y="6423025"/>
            <a:ext cx="4206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0862" name="Text Box 30"/>
          <p:cNvSpPr txBox="1">
            <a:spLocks noChangeArrowheads="1"/>
          </p:cNvSpPr>
          <p:nvPr/>
        </p:nvSpPr>
        <p:spPr bwMode="black">
          <a:xfrm>
            <a:off x="1743075" y="639763"/>
            <a:ext cx="4903788"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t>British-French Rivalry </a:t>
            </a:r>
          </a:p>
        </p:txBody>
      </p:sp>
      <p:sp>
        <p:nvSpPr>
          <p:cNvPr id="120863" name="Text Box 31"/>
          <p:cNvSpPr txBox="1">
            <a:spLocks noChangeArrowheads="1"/>
          </p:cNvSpPr>
          <p:nvPr/>
        </p:nvSpPr>
        <p:spPr bwMode="auto">
          <a:xfrm>
            <a:off x="1744663" y="1187450"/>
            <a:ext cx="7323137" cy="124460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0070C0"/>
                </a:solidFill>
              </a:rPr>
              <a:t>The French and British rivalry grew as both countries expanded into each other’s territories.  </a:t>
            </a:r>
          </a:p>
        </p:txBody>
      </p:sp>
      <p:sp>
        <p:nvSpPr>
          <p:cNvPr id="114699" name="Text Box 32"/>
          <p:cNvSpPr txBox="1">
            <a:spLocks noChangeArrowheads="1"/>
          </p:cNvSpPr>
          <p:nvPr/>
        </p:nvSpPr>
        <p:spPr bwMode="auto">
          <a:xfrm>
            <a:off x="7677150" y="6134100"/>
            <a:ext cx="1422400" cy="274638"/>
          </a:xfrm>
          <a:prstGeom prst="rect">
            <a:avLst/>
          </a:prstGeom>
          <a:noFill/>
          <a:ln>
            <a:noFill/>
          </a:ln>
          <a:effectLst>
            <a:outerShdw dist="17961" dir="8100000" algn="ctr" rotWithShape="0">
              <a:schemeClr val="tx1">
                <a:alpha val="50000"/>
              </a:schemeClr>
            </a:outerShdw>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Lst>
        </p:spPr>
        <p:txBody>
          <a:bodyPr rIns="45720">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r">
              <a:spcBef>
                <a:spcPct val="50000"/>
              </a:spcBef>
            </a:pPr>
            <a:r>
              <a:rPr lang="en-US" altLang="en-US" sz="1200" b="1">
                <a:solidFill>
                  <a:srgbClr val="F2CB68"/>
                </a:solidFill>
              </a:rPr>
              <a:t>(pages 116–118)</a:t>
            </a:r>
          </a:p>
        </p:txBody>
      </p:sp>
      <p:sp>
        <p:nvSpPr>
          <p:cNvPr id="120865" name="Text Box 33"/>
          <p:cNvSpPr txBox="1">
            <a:spLocks noChangeArrowheads="1"/>
          </p:cNvSpPr>
          <p:nvPr/>
        </p:nvSpPr>
        <p:spPr bwMode="auto">
          <a:xfrm>
            <a:off x="1744663" y="2514600"/>
            <a:ext cx="7170737" cy="350837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FF0000"/>
                </a:solidFill>
              </a:rPr>
              <a:t>In the 1740s, the British fur traders built a fort at Pickawillany in the Ohio River country. </a:t>
            </a:r>
          </a:p>
          <a:p>
            <a:pPr>
              <a:lnSpc>
                <a:spcPct val="90000"/>
              </a:lnSpc>
              <a:spcBef>
                <a:spcPct val="20000"/>
              </a:spcBef>
              <a:spcAft>
                <a:spcPct val="20000"/>
              </a:spcAft>
              <a:buFontTx/>
              <a:buChar char="•"/>
            </a:pPr>
            <a:r>
              <a:rPr lang="en-US" altLang="en-US" sz="2800">
                <a:solidFill>
                  <a:schemeClr val="bg1"/>
                </a:solidFill>
              </a:rPr>
              <a:t>The French attacked this fort and drove the British out.  </a:t>
            </a:r>
          </a:p>
          <a:p>
            <a:pPr>
              <a:lnSpc>
                <a:spcPct val="90000"/>
              </a:lnSpc>
              <a:spcBef>
                <a:spcPct val="20000"/>
              </a:spcBef>
              <a:spcAft>
                <a:spcPct val="20000"/>
              </a:spcAft>
              <a:buFontTx/>
              <a:buChar char="•"/>
            </a:pPr>
            <a:r>
              <a:rPr lang="en-US" altLang="en-US" sz="2800">
                <a:solidFill>
                  <a:srgbClr val="0070C0"/>
                </a:solidFill>
              </a:rPr>
              <a:t>The French built several more forts along the Ohio River valley to protect what they claimed to be their fur-trading territory.</a:t>
            </a:r>
          </a:p>
        </p:txBody>
      </p:sp>
      <p:pic>
        <p:nvPicPr>
          <p:cNvPr id="114701" name="Picture 34" descr="mapchart">
            <a:hlinkClick r:id="" action="ppaction://noaction" highlightClick="1"/>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28050" y="652463"/>
            <a:ext cx="5397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702" name="Picture 37" descr="Help BTN">
            <a:hlinkClick r:id="" action="ppaction://noaction"/>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970713" y="6423025"/>
            <a:ext cx="420687"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5224616"/>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20862"/>
                                        </p:tgtEl>
                                        <p:attrNameLst>
                                          <p:attrName>style.visibility</p:attrName>
                                        </p:attrNameLst>
                                      </p:cBhvr>
                                      <p:to>
                                        <p:strVal val="visible"/>
                                      </p:to>
                                    </p:set>
                                    <p:animEffect transition="in" filter="checkerboard(across)">
                                      <p:cBhvr>
                                        <p:cTn id="7" dur="500"/>
                                        <p:tgtEl>
                                          <p:spTgt spid="120862"/>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0863"/>
                                        </p:tgtEl>
                                        <p:attrNameLst>
                                          <p:attrName>style.visibility</p:attrName>
                                        </p:attrNameLst>
                                      </p:cBhvr>
                                      <p:to>
                                        <p:strVal val="visible"/>
                                      </p:to>
                                    </p:set>
                                    <p:animEffect transition="in" filter="wipe(left)">
                                      <p:cBhvr>
                                        <p:cTn id="11" dur="500"/>
                                        <p:tgtEl>
                                          <p:spTgt spid="12086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20865">
                                            <p:txEl>
                                              <p:pRg st="0" end="0"/>
                                            </p:txEl>
                                          </p:spTgt>
                                        </p:tgtEl>
                                        <p:attrNameLst>
                                          <p:attrName>style.visibility</p:attrName>
                                        </p:attrNameLst>
                                      </p:cBhvr>
                                      <p:to>
                                        <p:strVal val="visible"/>
                                      </p:to>
                                    </p:set>
                                    <p:animEffect transition="in" filter="wipe(left)">
                                      <p:cBhvr>
                                        <p:cTn id="16" dur="500"/>
                                        <p:tgtEl>
                                          <p:spTgt spid="120865">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20865">
                                            <p:txEl>
                                              <p:pRg st="1" end="1"/>
                                            </p:txEl>
                                          </p:spTgt>
                                        </p:tgtEl>
                                        <p:attrNameLst>
                                          <p:attrName>style.visibility</p:attrName>
                                        </p:attrNameLst>
                                      </p:cBhvr>
                                      <p:to>
                                        <p:strVal val="visible"/>
                                      </p:to>
                                    </p:set>
                                    <p:animEffect transition="in" filter="wipe(left)">
                                      <p:cBhvr>
                                        <p:cTn id="21" dur="500"/>
                                        <p:tgtEl>
                                          <p:spTgt spid="120865">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20865">
                                            <p:txEl>
                                              <p:pRg st="2" end="2"/>
                                            </p:txEl>
                                          </p:spTgt>
                                        </p:tgtEl>
                                        <p:attrNameLst>
                                          <p:attrName>style.visibility</p:attrName>
                                        </p:attrNameLst>
                                      </p:cBhvr>
                                      <p:to>
                                        <p:strVal val="visible"/>
                                      </p:to>
                                    </p:set>
                                    <p:animEffect transition="in" filter="wipe(left)">
                                      <p:cBhvr>
                                        <p:cTn id="26" dur="500"/>
                                        <p:tgtEl>
                                          <p:spTgt spid="12086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62" grpId="0" autoUpdateAnimBg="0"/>
      <p:bldP spid="120863" grpId="0" autoUpdateAnimBg="0"/>
      <p:bldP spid="120865"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86" name="Text Box 30"/>
          <p:cNvSpPr txBox="1">
            <a:spLocks noChangeArrowheads="1"/>
          </p:cNvSpPr>
          <p:nvPr/>
        </p:nvSpPr>
        <p:spPr bwMode="auto">
          <a:xfrm>
            <a:off x="1744663" y="1187450"/>
            <a:ext cx="7323137" cy="85090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89000"/>
              </a:lnSpc>
              <a:spcBef>
                <a:spcPct val="19000"/>
              </a:spcBef>
              <a:spcAft>
                <a:spcPct val="19000"/>
              </a:spcAft>
              <a:buFontTx/>
              <a:buChar char="•"/>
            </a:pPr>
            <a:r>
              <a:rPr lang="en-US" altLang="en-US" sz="2800">
                <a:solidFill>
                  <a:schemeClr val="bg1"/>
                </a:solidFill>
              </a:rPr>
              <a:t>Also in the 1740s, French troops raided towns in Maine and New York.  </a:t>
            </a:r>
          </a:p>
        </p:txBody>
      </p:sp>
      <p:sp>
        <p:nvSpPr>
          <p:cNvPr id="121887" name="Text Box 31"/>
          <p:cNvSpPr txBox="1">
            <a:spLocks noChangeArrowheads="1"/>
          </p:cNvSpPr>
          <p:nvPr/>
        </p:nvSpPr>
        <p:spPr bwMode="auto">
          <a:xfrm>
            <a:off x="1744663" y="2100263"/>
            <a:ext cx="7399337" cy="40354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89000"/>
              </a:lnSpc>
              <a:spcBef>
                <a:spcPct val="19000"/>
              </a:spcBef>
              <a:spcAft>
                <a:spcPct val="19000"/>
              </a:spcAft>
              <a:buFontTx/>
              <a:buChar char="•"/>
            </a:pPr>
            <a:r>
              <a:rPr lang="en-US" altLang="en-US" sz="2800">
                <a:solidFill>
                  <a:srgbClr val="FF0000"/>
                </a:solidFill>
              </a:rPr>
              <a:t>The British captured the French fortress </a:t>
            </a:r>
            <a:br>
              <a:rPr lang="en-US" altLang="en-US" sz="2800">
                <a:solidFill>
                  <a:srgbClr val="FF0000"/>
                </a:solidFill>
              </a:rPr>
            </a:br>
            <a:r>
              <a:rPr lang="en-US" altLang="en-US" sz="2800">
                <a:solidFill>
                  <a:srgbClr val="FF0000"/>
                </a:solidFill>
              </a:rPr>
              <a:t>at Louisbourg, </a:t>
            </a:r>
            <a:r>
              <a:rPr lang="en-US" altLang="en-US" sz="2800">
                <a:solidFill>
                  <a:srgbClr val="FFFF00"/>
                </a:solidFill>
              </a:rPr>
              <a:t>north of Nova Scotia, in retaliation.  </a:t>
            </a:r>
          </a:p>
          <a:p>
            <a:pPr>
              <a:lnSpc>
                <a:spcPct val="89000"/>
              </a:lnSpc>
              <a:spcBef>
                <a:spcPct val="19000"/>
              </a:spcBef>
              <a:spcAft>
                <a:spcPct val="19000"/>
              </a:spcAft>
              <a:buFontTx/>
              <a:buChar char="•"/>
            </a:pPr>
            <a:r>
              <a:rPr lang="en-US" altLang="en-US" sz="2800">
                <a:solidFill>
                  <a:srgbClr val="0070C0"/>
                </a:solidFill>
              </a:rPr>
              <a:t>Later they returned Louisbourg to France</a:t>
            </a:r>
            <a:r>
              <a:rPr lang="en-US" altLang="en-US" sz="2800">
                <a:solidFill>
                  <a:schemeClr val="bg1"/>
                </a:solidFill>
              </a:rPr>
              <a:t>.   </a:t>
            </a:r>
          </a:p>
          <a:p>
            <a:pPr>
              <a:lnSpc>
                <a:spcPct val="89000"/>
              </a:lnSpc>
              <a:spcBef>
                <a:spcPct val="19000"/>
              </a:spcBef>
              <a:spcAft>
                <a:spcPct val="19000"/>
              </a:spcAft>
              <a:buFontTx/>
              <a:buChar char="•"/>
            </a:pPr>
            <a:r>
              <a:rPr lang="en-US" altLang="en-US" sz="2800">
                <a:solidFill>
                  <a:srgbClr val="FF0000"/>
                </a:solidFill>
              </a:rPr>
              <a:t>Many Native Americans helped France since the French and Native Americans </a:t>
            </a:r>
            <a:br>
              <a:rPr lang="en-US" altLang="en-US" sz="2800">
                <a:solidFill>
                  <a:srgbClr val="FF0000"/>
                </a:solidFill>
              </a:rPr>
            </a:br>
            <a:r>
              <a:rPr lang="en-US" altLang="en-US" sz="2800">
                <a:solidFill>
                  <a:srgbClr val="FF0000"/>
                </a:solidFill>
              </a:rPr>
              <a:t>had a better relationship.  </a:t>
            </a:r>
          </a:p>
          <a:p>
            <a:pPr>
              <a:lnSpc>
                <a:spcPct val="89000"/>
              </a:lnSpc>
              <a:spcBef>
                <a:spcPct val="19000"/>
              </a:spcBef>
              <a:spcAft>
                <a:spcPct val="19000"/>
              </a:spcAft>
              <a:buFontTx/>
              <a:buChar char="•"/>
            </a:pPr>
            <a:r>
              <a:rPr lang="en-US" altLang="en-US" sz="2800">
                <a:solidFill>
                  <a:srgbClr val="FF0000"/>
                </a:solidFill>
              </a:rPr>
              <a:t>The Native Americans often raided British settlements.</a:t>
            </a:r>
          </a:p>
        </p:txBody>
      </p:sp>
      <p:sp>
        <p:nvSpPr>
          <p:cNvPr id="115723" name="Text Box 32"/>
          <p:cNvSpPr txBox="1">
            <a:spLocks noChangeArrowheads="1"/>
          </p:cNvSpPr>
          <p:nvPr/>
        </p:nvSpPr>
        <p:spPr bwMode="black">
          <a:xfrm>
            <a:off x="1628775" y="608013"/>
            <a:ext cx="5495925"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t>British-French Rivalry </a:t>
            </a:r>
            <a:r>
              <a:rPr lang="en-US" altLang="en-US" b="1"/>
              <a:t>(cont.)</a:t>
            </a:r>
            <a:r>
              <a:rPr lang="en-US" altLang="en-US" sz="3200" b="1"/>
              <a:t> </a:t>
            </a: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3274249759"/>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1886"/>
                                        </p:tgtEl>
                                        <p:attrNameLst>
                                          <p:attrName>style.visibility</p:attrName>
                                        </p:attrNameLst>
                                      </p:cBhvr>
                                      <p:to>
                                        <p:strVal val="visible"/>
                                      </p:to>
                                    </p:set>
                                    <p:animEffect transition="in" filter="wipe(left)">
                                      <p:cBhvr>
                                        <p:cTn id="7" dur="500"/>
                                        <p:tgtEl>
                                          <p:spTgt spid="1218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1887">
                                            <p:txEl>
                                              <p:pRg st="0" end="0"/>
                                            </p:txEl>
                                          </p:spTgt>
                                        </p:tgtEl>
                                        <p:attrNameLst>
                                          <p:attrName>style.visibility</p:attrName>
                                        </p:attrNameLst>
                                      </p:cBhvr>
                                      <p:to>
                                        <p:strVal val="visible"/>
                                      </p:to>
                                    </p:set>
                                    <p:animEffect transition="in" filter="wipe(left)">
                                      <p:cBhvr>
                                        <p:cTn id="12" dur="500"/>
                                        <p:tgtEl>
                                          <p:spTgt spid="1218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1887">
                                            <p:txEl>
                                              <p:pRg st="1" end="1"/>
                                            </p:txEl>
                                          </p:spTgt>
                                        </p:tgtEl>
                                        <p:attrNameLst>
                                          <p:attrName>style.visibility</p:attrName>
                                        </p:attrNameLst>
                                      </p:cBhvr>
                                      <p:to>
                                        <p:strVal val="visible"/>
                                      </p:to>
                                    </p:set>
                                    <p:animEffect transition="in" filter="wipe(left)">
                                      <p:cBhvr>
                                        <p:cTn id="17" dur="500"/>
                                        <p:tgtEl>
                                          <p:spTgt spid="12188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1887">
                                            <p:txEl>
                                              <p:pRg st="2" end="2"/>
                                            </p:txEl>
                                          </p:spTgt>
                                        </p:tgtEl>
                                        <p:attrNameLst>
                                          <p:attrName>style.visibility</p:attrName>
                                        </p:attrNameLst>
                                      </p:cBhvr>
                                      <p:to>
                                        <p:strVal val="visible"/>
                                      </p:to>
                                    </p:set>
                                    <p:animEffect transition="in" filter="wipe(left)">
                                      <p:cBhvr>
                                        <p:cTn id="22" dur="500"/>
                                        <p:tgtEl>
                                          <p:spTgt spid="12188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1887">
                                            <p:txEl>
                                              <p:pRg st="3" end="3"/>
                                            </p:txEl>
                                          </p:spTgt>
                                        </p:tgtEl>
                                        <p:attrNameLst>
                                          <p:attrName>style.visibility</p:attrName>
                                        </p:attrNameLst>
                                      </p:cBhvr>
                                      <p:to>
                                        <p:strVal val="visible"/>
                                      </p:to>
                                    </p:set>
                                    <p:animEffect transition="in" filter="wipe(left)">
                                      <p:cBhvr>
                                        <p:cTn id="27" dur="500"/>
                                        <p:tgtEl>
                                          <p:spTgt spid="1218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86" grpId="0" autoUpdateAnimBg="0"/>
      <p:bldP spid="121887"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6739" name="Picture 3" descr="aj-back">
            <a:hlinkClick r:id="" action="ppaction://hlinkshowjump?jump=previousslide" highlightClick="1"/>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98663" y="4321175"/>
            <a:ext cx="4206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6740" name="Picture 4" descr="aj-exit">
            <a:hlinkClick r:id="" action="ppaction://hlinkshowjump?jump=endshow" highlightClick="1"/>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8663" y="3527425"/>
            <a:ext cx="4206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6741" name="Picture 6" descr="aj-next">
            <a:hlinkClick r:id="" action="ppaction://hlinkshowjump?jump=nextslide" highlightClick="1"/>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00250" y="2574925"/>
            <a:ext cx="4206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6744" name="Picture 15" descr="aj-Bback">
            <a:hlinkClick r:id="" action="ppaction://noaction" highlightClick="1"/>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98663" y="3924300"/>
            <a:ext cx="422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8507" name="Text Box 27"/>
          <p:cNvSpPr txBox="1">
            <a:spLocks noChangeArrowheads="1"/>
          </p:cNvSpPr>
          <p:nvPr/>
        </p:nvSpPr>
        <p:spPr bwMode="auto">
          <a:xfrm>
            <a:off x="1744663" y="1187450"/>
            <a:ext cx="7323137" cy="124460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FF0000"/>
                </a:solidFill>
              </a:rPr>
              <a:t>The </a:t>
            </a:r>
            <a:r>
              <a:rPr lang="en-US" altLang="en-US" sz="2800" b="1">
                <a:solidFill>
                  <a:srgbClr val="FF0000"/>
                </a:solidFill>
              </a:rPr>
              <a:t>Iroquois Confederacy</a:t>
            </a:r>
            <a:r>
              <a:rPr lang="en-US" altLang="en-US" sz="2800">
                <a:solidFill>
                  <a:srgbClr val="FF0000"/>
                </a:solidFill>
              </a:rPr>
              <a:t> was the most powerful Native American group in the East. It consisted of five nations:  </a:t>
            </a:r>
          </a:p>
        </p:txBody>
      </p:sp>
      <p:sp>
        <p:nvSpPr>
          <p:cNvPr id="116746" name="Text Box 29"/>
          <p:cNvSpPr txBox="1">
            <a:spLocks noChangeArrowheads="1"/>
          </p:cNvSpPr>
          <p:nvPr/>
        </p:nvSpPr>
        <p:spPr bwMode="black">
          <a:xfrm>
            <a:off x="1743075" y="639763"/>
            <a:ext cx="5495925"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t>British-French Rivalry </a:t>
            </a:r>
            <a:r>
              <a:rPr lang="en-US" altLang="en-US" b="1"/>
              <a:t>(cont.)</a:t>
            </a:r>
            <a:r>
              <a:rPr lang="en-US" altLang="en-US" sz="3200" b="1"/>
              <a:t> </a:t>
            </a:r>
          </a:p>
        </p:txBody>
      </p:sp>
      <p:sp>
        <p:nvSpPr>
          <p:cNvPr id="148510" name="Text Box 30"/>
          <p:cNvSpPr txBox="1">
            <a:spLocks noChangeArrowheads="1"/>
          </p:cNvSpPr>
          <p:nvPr/>
        </p:nvSpPr>
        <p:spPr bwMode="auto">
          <a:xfrm>
            <a:off x="1743075" y="2552700"/>
            <a:ext cx="7324725" cy="2344738"/>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6858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 typeface="Arial" charset="0"/>
              <a:buChar char="-"/>
            </a:pPr>
            <a:r>
              <a:rPr lang="en-US" altLang="en-US">
                <a:solidFill>
                  <a:srgbClr val="0070C0"/>
                </a:solidFill>
              </a:rPr>
              <a:t>the Mohawks </a:t>
            </a:r>
          </a:p>
          <a:p>
            <a:pPr>
              <a:lnSpc>
                <a:spcPct val="90000"/>
              </a:lnSpc>
              <a:spcBef>
                <a:spcPct val="20000"/>
              </a:spcBef>
              <a:spcAft>
                <a:spcPct val="20000"/>
              </a:spcAft>
              <a:buFont typeface="Arial" charset="0"/>
              <a:buChar char="-"/>
            </a:pPr>
            <a:r>
              <a:rPr lang="en-US" altLang="en-US">
                <a:solidFill>
                  <a:srgbClr val="0070C0"/>
                </a:solidFill>
              </a:rPr>
              <a:t>the Seneca </a:t>
            </a:r>
          </a:p>
          <a:p>
            <a:pPr>
              <a:lnSpc>
                <a:spcPct val="90000"/>
              </a:lnSpc>
              <a:spcBef>
                <a:spcPct val="20000"/>
              </a:spcBef>
              <a:spcAft>
                <a:spcPct val="20000"/>
              </a:spcAft>
              <a:buFont typeface="Arial" charset="0"/>
              <a:buChar char="-"/>
            </a:pPr>
            <a:r>
              <a:rPr lang="en-US" altLang="en-US">
                <a:solidFill>
                  <a:srgbClr val="0070C0"/>
                </a:solidFill>
              </a:rPr>
              <a:t>the Cayuga </a:t>
            </a:r>
          </a:p>
          <a:p>
            <a:pPr>
              <a:lnSpc>
                <a:spcPct val="90000"/>
              </a:lnSpc>
              <a:spcBef>
                <a:spcPct val="20000"/>
              </a:spcBef>
              <a:spcAft>
                <a:spcPct val="20000"/>
              </a:spcAft>
              <a:buFont typeface="Arial" charset="0"/>
              <a:buChar char="-"/>
            </a:pPr>
            <a:r>
              <a:rPr lang="en-US" altLang="en-US">
                <a:solidFill>
                  <a:srgbClr val="0070C0"/>
                </a:solidFill>
              </a:rPr>
              <a:t>the Onondaga </a:t>
            </a:r>
          </a:p>
          <a:p>
            <a:pPr>
              <a:lnSpc>
                <a:spcPct val="90000"/>
              </a:lnSpc>
              <a:spcBef>
                <a:spcPct val="20000"/>
              </a:spcBef>
              <a:spcAft>
                <a:spcPct val="20000"/>
              </a:spcAft>
              <a:buFont typeface="Arial" charset="0"/>
              <a:buChar char="-"/>
            </a:pPr>
            <a:r>
              <a:rPr lang="en-US" altLang="en-US">
                <a:solidFill>
                  <a:srgbClr val="0070C0"/>
                </a:solidFill>
              </a:rPr>
              <a:t>the Oneida  </a:t>
            </a:r>
            <a:endParaRPr lang="en-US" altLang="en-US" sz="2800">
              <a:solidFill>
                <a:srgbClr val="0070C0"/>
              </a:solidFill>
            </a:endParaRPr>
          </a:p>
        </p:txBody>
      </p:sp>
      <p:sp>
        <p:nvSpPr>
          <p:cNvPr id="148511" name="Text Box 31"/>
          <p:cNvSpPr txBox="1">
            <a:spLocks noChangeArrowheads="1"/>
          </p:cNvSpPr>
          <p:nvPr/>
        </p:nvSpPr>
        <p:spPr bwMode="auto">
          <a:xfrm>
            <a:off x="1744663" y="4940300"/>
            <a:ext cx="7170737" cy="124460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FF0000"/>
                </a:solidFill>
              </a:rPr>
              <a:t>They remained independent until the mid-1700s when the British gained certain trading rights in the Ohio Valley. w7</a:t>
            </a:r>
            <a:endParaRPr lang="en-US" altLang="en-US" sz="1600" b="1">
              <a:solidFill>
                <a:srgbClr val="FF0000"/>
              </a:solidFill>
            </a:endParaRPr>
          </a:p>
        </p:txBody>
      </p:sp>
      <p:pic>
        <p:nvPicPr>
          <p:cNvPr id="116751" name="Picture 37" descr="Help BTN">
            <a:hlinkClick r:id="" action="ppaction://noaction"/>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98663" y="3106738"/>
            <a:ext cx="420687"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727106024"/>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8507"/>
                                        </p:tgtEl>
                                        <p:attrNameLst>
                                          <p:attrName>style.visibility</p:attrName>
                                        </p:attrNameLst>
                                      </p:cBhvr>
                                      <p:to>
                                        <p:strVal val="visible"/>
                                      </p:to>
                                    </p:set>
                                    <p:animEffect transition="in" filter="wipe(left)">
                                      <p:cBhvr>
                                        <p:cTn id="7" dur="500"/>
                                        <p:tgtEl>
                                          <p:spTgt spid="1485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48510">
                                            <p:txEl>
                                              <p:pRg st="0" end="0"/>
                                            </p:txEl>
                                          </p:spTgt>
                                        </p:tgtEl>
                                        <p:attrNameLst>
                                          <p:attrName>style.visibility</p:attrName>
                                        </p:attrNameLst>
                                      </p:cBhvr>
                                      <p:to>
                                        <p:strVal val="visible"/>
                                      </p:to>
                                    </p:set>
                                    <p:animEffect transition="in" filter="box(out)">
                                      <p:cBhvr>
                                        <p:cTn id="12" dur="500"/>
                                        <p:tgtEl>
                                          <p:spTgt spid="14851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48510">
                                            <p:txEl>
                                              <p:pRg st="1" end="1"/>
                                            </p:txEl>
                                          </p:spTgt>
                                        </p:tgtEl>
                                        <p:attrNameLst>
                                          <p:attrName>style.visibility</p:attrName>
                                        </p:attrNameLst>
                                      </p:cBhvr>
                                      <p:to>
                                        <p:strVal val="visible"/>
                                      </p:to>
                                    </p:set>
                                    <p:animEffect transition="in" filter="box(out)">
                                      <p:cBhvr>
                                        <p:cTn id="17" dur="500"/>
                                        <p:tgtEl>
                                          <p:spTgt spid="148510">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48510">
                                            <p:txEl>
                                              <p:pRg st="2" end="2"/>
                                            </p:txEl>
                                          </p:spTgt>
                                        </p:tgtEl>
                                        <p:attrNameLst>
                                          <p:attrName>style.visibility</p:attrName>
                                        </p:attrNameLst>
                                      </p:cBhvr>
                                      <p:to>
                                        <p:strVal val="visible"/>
                                      </p:to>
                                    </p:set>
                                    <p:animEffect transition="in" filter="box(out)">
                                      <p:cBhvr>
                                        <p:cTn id="22" dur="500"/>
                                        <p:tgtEl>
                                          <p:spTgt spid="148510">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48510">
                                            <p:txEl>
                                              <p:pRg st="3" end="3"/>
                                            </p:txEl>
                                          </p:spTgt>
                                        </p:tgtEl>
                                        <p:attrNameLst>
                                          <p:attrName>style.visibility</p:attrName>
                                        </p:attrNameLst>
                                      </p:cBhvr>
                                      <p:to>
                                        <p:strVal val="visible"/>
                                      </p:to>
                                    </p:set>
                                    <p:animEffect transition="in" filter="box(out)">
                                      <p:cBhvr>
                                        <p:cTn id="27" dur="500"/>
                                        <p:tgtEl>
                                          <p:spTgt spid="148510">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148510">
                                            <p:txEl>
                                              <p:pRg st="4" end="4"/>
                                            </p:txEl>
                                          </p:spTgt>
                                        </p:tgtEl>
                                        <p:attrNameLst>
                                          <p:attrName>style.visibility</p:attrName>
                                        </p:attrNameLst>
                                      </p:cBhvr>
                                      <p:to>
                                        <p:strVal val="visible"/>
                                      </p:to>
                                    </p:set>
                                    <p:animEffect transition="in" filter="box(out)">
                                      <p:cBhvr>
                                        <p:cTn id="32" dur="500"/>
                                        <p:tgtEl>
                                          <p:spTgt spid="148510">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48511">
                                            <p:txEl>
                                              <p:pRg st="0" end="0"/>
                                            </p:txEl>
                                          </p:spTgt>
                                        </p:tgtEl>
                                        <p:attrNameLst>
                                          <p:attrName>style.visibility</p:attrName>
                                        </p:attrNameLst>
                                      </p:cBhvr>
                                      <p:to>
                                        <p:strVal val="visible"/>
                                      </p:to>
                                    </p:set>
                                    <p:animEffect transition="in" filter="wipe(left)">
                                      <p:cBhvr>
                                        <p:cTn id="37" dur="500"/>
                                        <p:tgtEl>
                                          <p:spTgt spid="1485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507" grpId="0" autoUpdateAnimBg="0"/>
      <p:bldP spid="148510" grpId="0" build="p" autoUpdateAnimBg="0"/>
      <p:bldP spid="14851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7" name="Text Box 16"/>
          <p:cNvSpPr txBox="1">
            <a:spLocks noChangeArrowheads="1"/>
          </p:cNvSpPr>
          <p:nvPr/>
        </p:nvSpPr>
        <p:spPr bwMode="black">
          <a:xfrm>
            <a:off x="1743075" y="639763"/>
            <a:ext cx="4903788"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t>Guide to Reading </a:t>
            </a:r>
            <a:r>
              <a:rPr lang="en-US" altLang="en-US" b="1"/>
              <a:t>(cont.)</a:t>
            </a:r>
          </a:p>
        </p:txBody>
      </p:sp>
      <p:sp>
        <p:nvSpPr>
          <p:cNvPr id="24593" name="Text Box 17"/>
          <p:cNvSpPr txBox="1">
            <a:spLocks noChangeArrowheads="1"/>
          </p:cNvSpPr>
          <p:nvPr/>
        </p:nvSpPr>
        <p:spPr bwMode="auto">
          <a:xfrm>
            <a:off x="1663700" y="1644650"/>
            <a:ext cx="7019925" cy="757238"/>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b="1">
                <a:solidFill>
                  <a:srgbClr val="0070C0"/>
                </a:solidFill>
              </a:rPr>
              <a:t>Economic Factors</a:t>
            </a:r>
            <a:r>
              <a:rPr lang="en-US" altLang="en-US">
                <a:solidFill>
                  <a:srgbClr val="0070C0"/>
                </a:solidFill>
              </a:rPr>
              <a:t>  Ways of earning a living varied among the colonies.</a:t>
            </a:r>
            <a:endParaRPr lang="en-US" altLang="en-US" sz="1600" b="1">
              <a:solidFill>
                <a:srgbClr val="0070C0"/>
              </a:solidFill>
            </a:endParaRPr>
          </a:p>
        </p:txBody>
      </p:sp>
      <p:sp>
        <p:nvSpPr>
          <p:cNvPr id="24594" name="Text Box 18"/>
          <p:cNvSpPr txBox="1">
            <a:spLocks noChangeArrowheads="1"/>
          </p:cNvSpPr>
          <p:nvPr/>
        </p:nvSpPr>
        <p:spPr bwMode="black">
          <a:xfrm>
            <a:off x="1743075" y="1187450"/>
            <a:ext cx="7137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2800" b="1"/>
              <a:t>Section Theme</a:t>
            </a:r>
            <a:endParaRPr lang="en-US" altLang="en-US" sz="2800"/>
          </a:p>
        </p:txBody>
      </p:sp>
    </p:spTree>
    <p:extLst>
      <p:ext uri="{BB962C8B-B14F-4D97-AF65-F5344CB8AC3E}">
        <p14:creationId xmlns:p14="http://schemas.microsoft.com/office/powerpoint/2010/main" val="3915562107"/>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4594"/>
                                        </p:tgtEl>
                                        <p:attrNameLst>
                                          <p:attrName>style.visibility</p:attrName>
                                        </p:attrNameLst>
                                      </p:cBhvr>
                                      <p:to>
                                        <p:strVal val="visible"/>
                                      </p:to>
                                    </p:set>
                                    <p:animEffect transition="in" filter="wipe(up)">
                                      <p:cBhvr>
                                        <p:cTn id="7" dur="500"/>
                                        <p:tgtEl>
                                          <p:spTgt spid="24594"/>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4593"/>
                                        </p:tgtEl>
                                        <p:attrNameLst>
                                          <p:attrName>style.visibility</p:attrName>
                                        </p:attrNameLst>
                                      </p:cBhvr>
                                      <p:to>
                                        <p:strVal val="visible"/>
                                      </p:to>
                                    </p:set>
                                    <p:animEffect transition="in" filter="wipe(left)">
                                      <p:cBhvr>
                                        <p:cTn id="11" dur="500"/>
                                        <p:tgtEl>
                                          <p:spTgt spid="245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93" grpId="0" autoUpdateAnimBg="0"/>
      <p:bldP spid="24594"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33" name="Text Box 29"/>
          <p:cNvSpPr txBox="1">
            <a:spLocks noChangeArrowheads="1"/>
          </p:cNvSpPr>
          <p:nvPr/>
        </p:nvSpPr>
        <p:spPr bwMode="black">
          <a:xfrm>
            <a:off x="1743075" y="639763"/>
            <a:ext cx="6562725"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t>American Colonists Take Action </a:t>
            </a:r>
          </a:p>
        </p:txBody>
      </p:sp>
      <p:sp>
        <p:nvSpPr>
          <p:cNvPr id="123934" name="Text Box 30"/>
          <p:cNvSpPr txBox="1">
            <a:spLocks noChangeArrowheads="1"/>
          </p:cNvSpPr>
          <p:nvPr/>
        </p:nvSpPr>
        <p:spPr bwMode="auto">
          <a:xfrm>
            <a:off x="1743075" y="1174750"/>
            <a:ext cx="7323138" cy="124460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t>In 1753 the Virginia </a:t>
            </a:r>
            <a:r>
              <a:rPr lang="en-US" altLang="en-US" sz="2800">
                <a:solidFill>
                  <a:srgbClr val="FF0000"/>
                </a:solidFill>
              </a:rPr>
              <a:t>governor Robert Dinwiddie sent George Washington into the Ohio Valley </a:t>
            </a:r>
            <a:r>
              <a:rPr lang="en-US" altLang="en-US" sz="2800"/>
              <a:t>to push the French out.  </a:t>
            </a:r>
          </a:p>
        </p:txBody>
      </p:sp>
      <p:sp>
        <p:nvSpPr>
          <p:cNvPr id="123936" name="Text Box 32"/>
          <p:cNvSpPr txBox="1">
            <a:spLocks noChangeArrowheads="1"/>
          </p:cNvSpPr>
          <p:nvPr/>
        </p:nvSpPr>
        <p:spPr bwMode="auto">
          <a:xfrm>
            <a:off x="1292803" y="2409393"/>
            <a:ext cx="7399337" cy="371157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FF0000"/>
                </a:solidFill>
              </a:rPr>
              <a:t>He was not successful </a:t>
            </a:r>
            <a:r>
              <a:rPr lang="en-US" altLang="en-US" sz="2800"/>
              <a:t>against the French</a:t>
            </a:r>
            <a:r>
              <a:rPr lang="en-US" altLang="en-US" sz="2800">
                <a:solidFill>
                  <a:schemeClr val="bg1"/>
                </a:solidFill>
              </a:rPr>
              <a:t>. </a:t>
            </a:r>
          </a:p>
          <a:p>
            <a:pPr>
              <a:lnSpc>
                <a:spcPct val="90000"/>
              </a:lnSpc>
              <a:spcBef>
                <a:spcPct val="20000"/>
              </a:spcBef>
              <a:spcAft>
                <a:spcPct val="20000"/>
              </a:spcAft>
              <a:buFontTx/>
              <a:buChar char="•"/>
            </a:pPr>
            <a:r>
              <a:rPr lang="en-US" altLang="en-US" sz="2800">
                <a:solidFill>
                  <a:srgbClr val="0070C0"/>
                </a:solidFill>
              </a:rPr>
              <a:t>Later, Washington returned </a:t>
            </a:r>
            <a:r>
              <a:rPr lang="en-US" altLang="en-US" sz="2800"/>
              <a:t>as a lieutenant </a:t>
            </a:r>
            <a:r>
              <a:rPr lang="en-US" altLang="en-US" sz="2800">
                <a:solidFill>
                  <a:srgbClr val="0070C0"/>
                </a:solidFill>
              </a:rPr>
              <a:t>with a </a:t>
            </a:r>
            <a:r>
              <a:rPr lang="en-US" altLang="en-US" sz="2800" b="1">
                <a:solidFill>
                  <a:srgbClr val="0070C0"/>
                </a:solidFill>
              </a:rPr>
              <a:t>militia</a:t>
            </a:r>
            <a:r>
              <a:rPr lang="en-US" altLang="en-US" sz="2800">
                <a:solidFill>
                  <a:srgbClr val="0070C0"/>
                </a:solidFill>
              </a:rPr>
              <a:t> </a:t>
            </a:r>
            <a:r>
              <a:rPr lang="en-US" altLang="en-US" sz="2800"/>
              <a:t>of 150 men </a:t>
            </a:r>
            <a:r>
              <a:rPr lang="en-US" altLang="en-US" sz="2800">
                <a:solidFill>
                  <a:srgbClr val="0070C0"/>
                </a:solidFill>
              </a:rPr>
              <a:t>to build a fort near present-day Pittsburgh.  </a:t>
            </a:r>
          </a:p>
          <a:p>
            <a:pPr>
              <a:lnSpc>
                <a:spcPct val="90000"/>
              </a:lnSpc>
              <a:spcBef>
                <a:spcPct val="20000"/>
              </a:spcBef>
              <a:spcAft>
                <a:spcPct val="20000"/>
              </a:spcAft>
              <a:buFontTx/>
              <a:buChar char="•"/>
            </a:pPr>
            <a:r>
              <a:rPr lang="en-US" altLang="en-US" sz="2800">
                <a:solidFill>
                  <a:srgbClr val="FF0000"/>
                </a:solidFill>
              </a:rPr>
              <a:t>Washington </a:t>
            </a:r>
            <a:r>
              <a:rPr lang="en-US" altLang="en-US" sz="2800"/>
              <a:t>later</a:t>
            </a:r>
            <a:r>
              <a:rPr lang="en-US" altLang="en-US" sz="2800">
                <a:solidFill>
                  <a:srgbClr val="FF0000"/>
                </a:solidFill>
              </a:rPr>
              <a:t> found the French were already there building Fort Duquesne.  </a:t>
            </a:r>
          </a:p>
          <a:p>
            <a:pPr>
              <a:lnSpc>
                <a:spcPct val="90000"/>
              </a:lnSpc>
              <a:spcBef>
                <a:spcPct val="20000"/>
              </a:spcBef>
              <a:spcAft>
                <a:spcPct val="20000"/>
              </a:spcAft>
              <a:buFontTx/>
              <a:buChar char="•"/>
            </a:pPr>
            <a:r>
              <a:rPr lang="en-US" altLang="en-US" sz="2800">
                <a:solidFill>
                  <a:srgbClr val="FF0000"/>
                </a:solidFill>
              </a:rPr>
              <a:t>Washington established Fort Necessity nearby. </a:t>
            </a: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1662987716"/>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23933"/>
                                        </p:tgtEl>
                                        <p:attrNameLst>
                                          <p:attrName>style.visibility</p:attrName>
                                        </p:attrNameLst>
                                      </p:cBhvr>
                                      <p:to>
                                        <p:strVal val="visible"/>
                                      </p:to>
                                    </p:set>
                                    <p:animEffect transition="in" filter="checkerboard(across)">
                                      <p:cBhvr>
                                        <p:cTn id="7" dur="500"/>
                                        <p:tgtEl>
                                          <p:spTgt spid="123933"/>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3934"/>
                                        </p:tgtEl>
                                        <p:attrNameLst>
                                          <p:attrName>style.visibility</p:attrName>
                                        </p:attrNameLst>
                                      </p:cBhvr>
                                      <p:to>
                                        <p:strVal val="visible"/>
                                      </p:to>
                                    </p:set>
                                    <p:animEffect transition="in" filter="wipe(left)">
                                      <p:cBhvr>
                                        <p:cTn id="11" dur="500"/>
                                        <p:tgtEl>
                                          <p:spTgt spid="12393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23936">
                                            <p:txEl>
                                              <p:pRg st="0" end="0"/>
                                            </p:txEl>
                                          </p:spTgt>
                                        </p:tgtEl>
                                        <p:attrNameLst>
                                          <p:attrName>style.visibility</p:attrName>
                                        </p:attrNameLst>
                                      </p:cBhvr>
                                      <p:to>
                                        <p:strVal val="visible"/>
                                      </p:to>
                                    </p:set>
                                    <p:animEffect transition="in" filter="wipe(left)">
                                      <p:cBhvr>
                                        <p:cTn id="16" dur="500"/>
                                        <p:tgtEl>
                                          <p:spTgt spid="123936">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23936">
                                            <p:txEl>
                                              <p:pRg st="1" end="1"/>
                                            </p:txEl>
                                          </p:spTgt>
                                        </p:tgtEl>
                                        <p:attrNameLst>
                                          <p:attrName>style.visibility</p:attrName>
                                        </p:attrNameLst>
                                      </p:cBhvr>
                                      <p:to>
                                        <p:strVal val="visible"/>
                                      </p:to>
                                    </p:set>
                                    <p:animEffect transition="in" filter="wipe(left)">
                                      <p:cBhvr>
                                        <p:cTn id="21" dur="500"/>
                                        <p:tgtEl>
                                          <p:spTgt spid="123936">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23936">
                                            <p:txEl>
                                              <p:pRg st="2" end="2"/>
                                            </p:txEl>
                                          </p:spTgt>
                                        </p:tgtEl>
                                        <p:attrNameLst>
                                          <p:attrName>style.visibility</p:attrName>
                                        </p:attrNameLst>
                                      </p:cBhvr>
                                      <p:to>
                                        <p:strVal val="visible"/>
                                      </p:to>
                                    </p:set>
                                    <p:animEffect transition="in" filter="wipe(left)">
                                      <p:cBhvr>
                                        <p:cTn id="26" dur="500"/>
                                        <p:tgtEl>
                                          <p:spTgt spid="123936">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23936">
                                            <p:txEl>
                                              <p:pRg st="3" end="3"/>
                                            </p:txEl>
                                          </p:spTgt>
                                        </p:tgtEl>
                                        <p:attrNameLst>
                                          <p:attrName>style.visibility</p:attrName>
                                        </p:attrNameLst>
                                      </p:cBhvr>
                                      <p:to>
                                        <p:strVal val="visible"/>
                                      </p:to>
                                    </p:set>
                                    <p:animEffect transition="in" filter="wipe(left)">
                                      <p:cBhvr>
                                        <p:cTn id="31" dur="500"/>
                                        <p:tgtEl>
                                          <p:spTgt spid="12393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33" grpId="0" autoUpdateAnimBg="0"/>
      <p:bldP spid="123934" grpId="0" autoUpdateAnimBg="0"/>
      <p:bldP spid="123936"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711" name="Text Box 15"/>
          <p:cNvSpPr txBox="1">
            <a:spLocks noChangeArrowheads="1"/>
          </p:cNvSpPr>
          <p:nvPr/>
        </p:nvSpPr>
        <p:spPr bwMode="auto">
          <a:xfrm>
            <a:off x="1744663" y="1187450"/>
            <a:ext cx="7323137" cy="124460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FF0000"/>
                </a:solidFill>
              </a:rPr>
              <a:t>The French surrounded Washington’s soldiers and forced them to surrender but later let them go back to Virginia.  </a:t>
            </a:r>
          </a:p>
        </p:txBody>
      </p:sp>
      <p:sp>
        <p:nvSpPr>
          <p:cNvPr id="413713" name="Text Box 17"/>
          <p:cNvSpPr txBox="1">
            <a:spLocks noChangeArrowheads="1"/>
          </p:cNvSpPr>
          <p:nvPr/>
        </p:nvSpPr>
        <p:spPr bwMode="auto">
          <a:xfrm>
            <a:off x="1744663" y="2514600"/>
            <a:ext cx="7399337" cy="162877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FF0000"/>
                </a:solidFill>
              </a:rPr>
              <a:t>Even though he was defeated, Washington’s fame spread throughout the colonies and Europe because he stood up to the French. </a:t>
            </a:r>
          </a:p>
        </p:txBody>
      </p:sp>
      <p:sp>
        <p:nvSpPr>
          <p:cNvPr id="119820" name="Text Box 18"/>
          <p:cNvSpPr txBox="1">
            <a:spLocks noChangeArrowheads="1"/>
          </p:cNvSpPr>
          <p:nvPr/>
        </p:nvSpPr>
        <p:spPr bwMode="black">
          <a:xfrm>
            <a:off x="1666875" y="639763"/>
            <a:ext cx="7400925"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t>American Colonists Take Action</a:t>
            </a:r>
            <a:r>
              <a:rPr lang="en-US" altLang="en-US" sz="2800" b="1"/>
              <a:t> </a:t>
            </a:r>
            <a:r>
              <a:rPr lang="en-US" altLang="en-US" sz="2000" b="1"/>
              <a:t>(cont.)</a:t>
            </a:r>
            <a:r>
              <a:rPr lang="en-US" altLang="en-US" sz="2800" b="1"/>
              <a:t> </a:t>
            </a: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2653514816"/>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3711"/>
                                        </p:tgtEl>
                                        <p:attrNameLst>
                                          <p:attrName>style.visibility</p:attrName>
                                        </p:attrNameLst>
                                      </p:cBhvr>
                                      <p:to>
                                        <p:strVal val="visible"/>
                                      </p:to>
                                    </p:set>
                                    <p:animEffect transition="in" filter="wipe(left)">
                                      <p:cBhvr>
                                        <p:cTn id="7" dur="500"/>
                                        <p:tgtEl>
                                          <p:spTgt spid="4137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3713">
                                            <p:txEl>
                                              <p:pRg st="0" end="0"/>
                                            </p:txEl>
                                          </p:spTgt>
                                        </p:tgtEl>
                                        <p:attrNameLst>
                                          <p:attrName>style.visibility</p:attrName>
                                        </p:attrNameLst>
                                      </p:cBhvr>
                                      <p:to>
                                        <p:strVal val="visible"/>
                                      </p:to>
                                    </p:set>
                                    <p:animEffect transition="in" filter="wipe(left)">
                                      <p:cBhvr>
                                        <p:cTn id="12" dur="500"/>
                                        <p:tgtEl>
                                          <p:spTgt spid="4137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3711" grpId="0" autoUpdateAnimBg="0"/>
      <p:bldP spid="413713"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59" name="Text Box 31"/>
          <p:cNvSpPr txBox="1">
            <a:spLocks noChangeArrowheads="1"/>
          </p:cNvSpPr>
          <p:nvPr/>
        </p:nvSpPr>
        <p:spPr bwMode="auto">
          <a:xfrm>
            <a:off x="1744663" y="1187450"/>
            <a:ext cx="7323137" cy="162877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FF0000"/>
                </a:solidFill>
              </a:rPr>
              <a:t>A group of representatives met in Albany, New York</a:t>
            </a:r>
            <a:r>
              <a:rPr lang="en-US" altLang="en-US" sz="2800">
                <a:solidFill>
                  <a:schemeClr val="bg1"/>
                </a:solidFill>
              </a:rPr>
              <a:t>, to discuss the possible war threat and </a:t>
            </a:r>
            <a:r>
              <a:rPr lang="en-US" altLang="en-US" sz="2800">
                <a:solidFill>
                  <a:srgbClr val="FF0000"/>
                </a:solidFill>
              </a:rPr>
              <a:t>to defend themselves against the French.  </a:t>
            </a:r>
          </a:p>
        </p:txBody>
      </p:sp>
      <p:sp>
        <p:nvSpPr>
          <p:cNvPr id="124960" name="Text Box 32"/>
          <p:cNvSpPr txBox="1">
            <a:spLocks noChangeArrowheads="1"/>
          </p:cNvSpPr>
          <p:nvPr/>
        </p:nvSpPr>
        <p:spPr bwMode="auto">
          <a:xfrm>
            <a:off x="1744663" y="2901950"/>
            <a:ext cx="7170737" cy="256857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chemeClr val="bg1"/>
                </a:solidFill>
              </a:rPr>
              <a:t>The representatives </a:t>
            </a:r>
            <a:r>
              <a:rPr lang="en-US" altLang="en-US" sz="2800">
                <a:solidFill>
                  <a:srgbClr val="FF0000"/>
                </a:solidFill>
              </a:rPr>
              <a:t>they adopted the Albany Plan of Union suggested by Benjamin Franklin. </a:t>
            </a:r>
          </a:p>
          <a:p>
            <a:pPr>
              <a:lnSpc>
                <a:spcPct val="90000"/>
              </a:lnSpc>
              <a:spcBef>
                <a:spcPct val="20000"/>
              </a:spcBef>
              <a:spcAft>
                <a:spcPct val="20000"/>
              </a:spcAft>
              <a:buFontTx/>
              <a:buChar char="•"/>
            </a:pPr>
            <a:r>
              <a:rPr lang="en-US" altLang="en-US" sz="2800">
                <a:solidFill>
                  <a:srgbClr val="FF0000"/>
                </a:solidFill>
              </a:rPr>
              <a:t>But no one</a:t>
            </a:r>
            <a:r>
              <a:rPr lang="en-US" altLang="en-US" sz="2800">
                <a:solidFill>
                  <a:srgbClr val="FFFF00"/>
                </a:solidFill>
              </a:rPr>
              <a:t> </a:t>
            </a:r>
            <a:r>
              <a:rPr lang="en-US" altLang="en-US" sz="2800">
                <a:solidFill>
                  <a:schemeClr val="bg1"/>
                </a:solidFill>
              </a:rPr>
              <a:t>of the colonies </a:t>
            </a:r>
            <a:r>
              <a:rPr lang="en-US" altLang="en-US" sz="2800">
                <a:solidFill>
                  <a:srgbClr val="FF0000"/>
                </a:solidFill>
              </a:rPr>
              <a:t>approved the plan </a:t>
            </a:r>
            <a:r>
              <a:rPr lang="en-US" altLang="en-US" sz="2800">
                <a:solidFill>
                  <a:schemeClr val="bg1"/>
                </a:solidFill>
              </a:rPr>
              <a:t>because no colony wanted to give </a:t>
            </a:r>
            <a:br>
              <a:rPr lang="en-US" altLang="en-US" sz="2800">
                <a:solidFill>
                  <a:schemeClr val="bg1"/>
                </a:solidFill>
              </a:rPr>
            </a:br>
            <a:r>
              <a:rPr lang="en-US" altLang="en-US" sz="2800">
                <a:solidFill>
                  <a:schemeClr val="bg1"/>
                </a:solidFill>
              </a:rPr>
              <a:t>up any of its power.</a:t>
            </a:r>
          </a:p>
        </p:txBody>
      </p:sp>
      <p:sp>
        <p:nvSpPr>
          <p:cNvPr id="120843" name="Text Box 33"/>
          <p:cNvSpPr txBox="1">
            <a:spLocks noChangeArrowheads="1"/>
          </p:cNvSpPr>
          <p:nvPr/>
        </p:nvSpPr>
        <p:spPr bwMode="black">
          <a:xfrm>
            <a:off x="1743075" y="639763"/>
            <a:ext cx="74009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solidFill>
                  <a:srgbClr val="F2CB68"/>
                </a:solidFill>
              </a:rPr>
              <a:t>American Colonists Take Action</a:t>
            </a:r>
            <a:r>
              <a:rPr lang="en-US" altLang="en-US" sz="2800" b="1">
                <a:solidFill>
                  <a:srgbClr val="F2CB68"/>
                </a:solidFill>
              </a:rPr>
              <a:t> </a:t>
            </a:r>
            <a:r>
              <a:rPr lang="en-US" altLang="en-US" sz="2000" b="1">
                <a:solidFill>
                  <a:srgbClr val="F2CB68"/>
                </a:solidFill>
              </a:rPr>
              <a:t>(cont.)</a:t>
            </a:r>
            <a:r>
              <a:rPr lang="en-US" altLang="en-US" sz="2800" b="1">
                <a:solidFill>
                  <a:srgbClr val="F2CB68"/>
                </a:solidFill>
              </a:rPr>
              <a:t> </a:t>
            </a: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2473660455"/>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4959"/>
                                        </p:tgtEl>
                                        <p:attrNameLst>
                                          <p:attrName>style.visibility</p:attrName>
                                        </p:attrNameLst>
                                      </p:cBhvr>
                                      <p:to>
                                        <p:strVal val="visible"/>
                                      </p:to>
                                    </p:set>
                                    <p:animEffect transition="in" filter="wipe(left)">
                                      <p:cBhvr>
                                        <p:cTn id="7" dur="500"/>
                                        <p:tgtEl>
                                          <p:spTgt spid="1249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4960">
                                            <p:txEl>
                                              <p:pRg st="0" end="0"/>
                                            </p:txEl>
                                          </p:spTgt>
                                        </p:tgtEl>
                                        <p:attrNameLst>
                                          <p:attrName>style.visibility</p:attrName>
                                        </p:attrNameLst>
                                      </p:cBhvr>
                                      <p:to>
                                        <p:strVal val="visible"/>
                                      </p:to>
                                    </p:set>
                                    <p:animEffect transition="in" filter="wipe(left)">
                                      <p:cBhvr>
                                        <p:cTn id="12" dur="500"/>
                                        <p:tgtEl>
                                          <p:spTgt spid="12496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4960">
                                            <p:txEl>
                                              <p:pRg st="1" end="1"/>
                                            </p:txEl>
                                          </p:spTgt>
                                        </p:tgtEl>
                                        <p:attrNameLst>
                                          <p:attrName>style.visibility</p:attrName>
                                        </p:attrNameLst>
                                      </p:cBhvr>
                                      <p:to>
                                        <p:strVal val="visible"/>
                                      </p:to>
                                    </p:set>
                                    <p:animEffect transition="in" filter="wipe(left)">
                                      <p:cBhvr>
                                        <p:cTn id="17" dur="500"/>
                                        <p:tgtEl>
                                          <p:spTgt spid="12496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59" grpId="0" autoUpdateAnimBg="0"/>
      <p:bldP spid="124960"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80" name="Text Box 28"/>
          <p:cNvSpPr txBox="1">
            <a:spLocks noChangeArrowheads="1"/>
          </p:cNvSpPr>
          <p:nvPr/>
        </p:nvSpPr>
        <p:spPr bwMode="auto">
          <a:xfrm>
            <a:off x="1744663" y="1187450"/>
            <a:ext cx="7323137" cy="23971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FF0000"/>
                </a:solidFill>
              </a:rPr>
              <a:t>The series of clashes that occurred was called the French and Indian War by the colonists because they were fighting two wars–one with the French and the other with the Native Americans who were allies of the French. </a:t>
            </a:r>
          </a:p>
        </p:txBody>
      </p:sp>
      <p:sp>
        <p:nvSpPr>
          <p:cNvPr id="121865" name="Text Box 30"/>
          <p:cNvSpPr txBox="1">
            <a:spLocks noChangeArrowheads="1"/>
          </p:cNvSpPr>
          <p:nvPr/>
        </p:nvSpPr>
        <p:spPr bwMode="black">
          <a:xfrm>
            <a:off x="1743075" y="639763"/>
            <a:ext cx="7400925"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t>American Colonists Take Action</a:t>
            </a:r>
            <a:r>
              <a:rPr lang="en-US" altLang="en-US" sz="2800" b="1"/>
              <a:t> </a:t>
            </a:r>
            <a:r>
              <a:rPr lang="en-US" altLang="en-US" sz="2000" b="1"/>
              <a:t>(cont.)</a:t>
            </a:r>
            <a:r>
              <a:rPr lang="en-US" altLang="en-US" sz="2800" b="1"/>
              <a:t> </a:t>
            </a: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3454082046"/>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1580"/>
                                        </p:tgtEl>
                                        <p:attrNameLst>
                                          <p:attrName>style.visibility</p:attrName>
                                        </p:attrNameLst>
                                      </p:cBhvr>
                                      <p:to>
                                        <p:strVal val="visible"/>
                                      </p:to>
                                    </p:set>
                                    <p:animEffect transition="in" filter="wipe(left)">
                                      <p:cBhvr>
                                        <p:cTn id="7" dur="500"/>
                                        <p:tgtEl>
                                          <p:spTgt spid="151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80"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98" name="Text Box 50"/>
          <p:cNvSpPr txBox="1">
            <a:spLocks noChangeArrowheads="1"/>
          </p:cNvSpPr>
          <p:nvPr/>
        </p:nvSpPr>
        <p:spPr bwMode="black">
          <a:xfrm>
            <a:off x="1743075" y="639763"/>
            <a:ext cx="4903788"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t>Guide to Reading</a:t>
            </a:r>
          </a:p>
        </p:txBody>
      </p:sp>
      <p:sp>
        <p:nvSpPr>
          <p:cNvPr id="155699" name="Text Box 51"/>
          <p:cNvSpPr txBox="1">
            <a:spLocks noChangeArrowheads="1"/>
          </p:cNvSpPr>
          <p:nvPr/>
        </p:nvSpPr>
        <p:spPr bwMode="auto">
          <a:xfrm>
            <a:off x="1743075" y="1676400"/>
            <a:ext cx="6696075" cy="10890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a:solidFill>
                  <a:srgbClr val="FF0000"/>
                </a:solidFill>
              </a:rPr>
              <a:t>England and France fought for control of North America. The French and Indian War resulted from this struggle. </a:t>
            </a:r>
            <a:endParaRPr lang="en-US" altLang="en-US" sz="1600" b="1">
              <a:solidFill>
                <a:srgbClr val="FF0000"/>
              </a:solidFill>
            </a:endParaRPr>
          </a:p>
        </p:txBody>
      </p:sp>
      <p:sp>
        <p:nvSpPr>
          <p:cNvPr id="155700" name="Text Box 52"/>
          <p:cNvSpPr txBox="1">
            <a:spLocks noChangeArrowheads="1"/>
          </p:cNvSpPr>
          <p:nvPr/>
        </p:nvSpPr>
        <p:spPr bwMode="auto">
          <a:xfrm>
            <a:off x="1571625" y="3859213"/>
            <a:ext cx="2828925" cy="420687"/>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a:t>alliance</a:t>
            </a:r>
            <a:r>
              <a:rPr lang="en-US" altLang="en-US">
                <a:solidFill>
                  <a:schemeClr val="bg1"/>
                </a:solidFill>
              </a:rPr>
              <a:t> </a:t>
            </a:r>
            <a:endParaRPr lang="en-US" altLang="en-US" sz="1600" b="1">
              <a:solidFill>
                <a:srgbClr val="F2CB68"/>
              </a:solidFill>
            </a:endParaRPr>
          </a:p>
        </p:txBody>
      </p:sp>
      <p:sp>
        <p:nvSpPr>
          <p:cNvPr id="155701" name="Text Box 53"/>
          <p:cNvSpPr txBox="1">
            <a:spLocks noChangeArrowheads="1"/>
          </p:cNvSpPr>
          <p:nvPr/>
        </p:nvSpPr>
        <p:spPr bwMode="black">
          <a:xfrm>
            <a:off x="1743075" y="1187450"/>
            <a:ext cx="7137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2800" b="1"/>
              <a:t>Main Idea</a:t>
            </a:r>
            <a:endParaRPr lang="en-US" altLang="en-US" sz="2800"/>
          </a:p>
        </p:txBody>
      </p:sp>
      <p:sp>
        <p:nvSpPr>
          <p:cNvPr id="155702" name="Text Box 54"/>
          <p:cNvSpPr txBox="1">
            <a:spLocks noChangeArrowheads="1"/>
          </p:cNvSpPr>
          <p:nvPr/>
        </p:nvSpPr>
        <p:spPr bwMode="black">
          <a:xfrm>
            <a:off x="1743075" y="3333750"/>
            <a:ext cx="7137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2800" b="1"/>
              <a:t>Key Terms</a:t>
            </a:r>
            <a:endParaRPr lang="en-US" altLang="en-US" sz="2800"/>
          </a:p>
        </p:txBody>
      </p:sp>
      <p:sp>
        <p:nvSpPr>
          <p:cNvPr id="155703" name="Text Box 55"/>
          <p:cNvSpPr txBox="1">
            <a:spLocks noChangeArrowheads="1"/>
          </p:cNvSpPr>
          <p:nvPr/>
        </p:nvSpPr>
        <p:spPr bwMode="auto">
          <a:xfrm>
            <a:off x="1743075" y="4294188"/>
            <a:ext cx="2828925" cy="420687"/>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a:t>speculator</a:t>
            </a:r>
            <a:endParaRPr lang="en-US" altLang="en-US" sz="1600" b="1"/>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1280488296"/>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55698"/>
                                        </p:tgtEl>
                                        <p:attrNameLst>
                                          <p:attrName>style.visibility</p:attrName>
                                        </p:attrNameLst>
                                      </p:cBhvr>
                                      <p:to>
                                        <p:strVal val="visible"/>
                                      </p:to>
                                    </p:set>
                                    <p:animEffect transition="in" filter="checkerboard(across)">
                                      <p:cBhvr>
                                        <p:cTn id="7" dur="500"/>
                                        <p:tgtEl>
                                          <p:spTgt spid="155698"/>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55701"/>
                                        </p:tgtEl>
                                        <p:attrNameLst>
                                          <p:attrName>style.visibility</p:attrName>
                                        </p:attrNameLst>
                                      </p:cBhvr>
                                      <p:to>
                                        <p:strVal val="visible"/>
                                      </p:to>
                                    </p:set>
                                    <p:animEffect transition="in" filter="wipe(up)">
                                      <p:cBhvr>
                                        <p:cTn id="11" dur="500"/>
                                        <p:tgtEl>
                                          <p:spTgt spid="155701"/>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55699"/>
                                        </p:tgtEl>
                                        <p:attrNameLst>
                                          <p:attrName>style.visibility</p:attrName>
                                        </p:attrNameLst>
                                      </p:cBhvr>
                                      <p:to>
                                        <p:strVal val="visible"/>
                                      </p:to>
                                    </p:set>
                                    <p:animEffect transition="in" filter="wipe(left)">
                                      <p:cBhvr>
                                        <p:cTn id="15" dur="500"/>
                                        <p:tgtEl>
                                          <p:spTgt spid="15569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155702"/>
                                        </p:tgtEl>
                                        <p:attrNameLst>
                                          <p:attrName>style.visibility</p:attrName>
                                        </p:attrNameLst>
                                      </p:cBhvr>
                                      <p:to>
                                        <p:strVal val="visible"/>
                                      </p:to>
                                    </p:set>
                                    <p:animEffect transition="in" filter="wipe(up)">
                                      <p:cBhvr>
                                        <p:cTn id="20" dur="500"/>
                                        <p:tgtEl>
                                          <p:spTgt spid="155702"/>
                                        </p:tgtEl>
                                      </p:cBhvr>
                                    </p:animEffect>
                                  </p:childTnLst>
                                </p:cTn>
                              </p:par>
                            </p:childTnLst>
                          </p:cTn>
                        </p:par>
                        <p:par>
                          <p:cTn id="21" fill="hold" nodeType="afterGroup">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155700">
                                            <p:txEl>
                                              <p:pRg st="0" end="0"/>
                                            </p:txEl>
                                          </p:spTgt>
                                        </p:tgtEl>
                                        <p:attrNameLst>
                                          <p:attrName>style.visibility</p:attrName>
                                        </p:attrNameLst>
                                      </p:cBhvr>
                                      <p:to>
                                        <p:strVal val="visible"/>
                                      </p:to>
                                    </p:set>
                                    <p:animEffect transition="in" filter="wipe(left)">
                                      <p:cBhvr>
                                        <p:cTn id="24" dur="500"/>
                                        <p:tgtEl>
                                          <p:spTgt spid="155700">
                                            <p:txEl>
                                              <p:pRg st="0" end="0"/>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55703">
                                            <p:txEl>
                                              <p:pRg st="0" end="0"/>
                                            </p:txEl>
                                          </p:spTgt>
                                        </p:tgtEl>
                                        <p:attrNameLst>
                                          <p:attrName>style.visibility</p:attrName>
                                        </p:attrNameLst>
                                      </p:cBhvr>
                                      <p:to>
                                        <p:strVal val="visible"/>
                                      </p:to>
                                    </p:set>
                                    <p:animEffect transition="in" filter="wipe(left)">
                                      <p:cBhvr>
                                        <p:cTn id="29" dur="500"/>
                                        <p:tgtEl>
                                          <p:spTgt spid="1557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98" grpId="0" autoUpdateAnimBg="0"/>
      <p:bldP spid="155699" grpId="0" autoUpdateAnimBg="0"/>
      <p:bldP spid="155700" grpId="0" build="p" autoUpdateAnimBg="0" advAuto="0"/>
      <p:bldP spid="155701" grpId="0" autoUpdateAnimBg="0"/>
      <p:bldP spid="155702" grpId="0" autoUpdateAnimBg="0"/>
      <p:bldP spid="155703"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p:cNvSpPr>
            <a:spLocks noGrp="1"/>
          </p:cNvSpPr>
          <p:nvPr>
            <p:ph type="title"/>
          </p:nvPr>
        </p:nvSpPr>
        <p:spPr/>
        <p:txBody>
          <a:bodyPr/>
          <a:lstStyle/>
          <a:p>
            <a:endParaRPr lang="en-US" altLang="en-US" smtClean="0"/>
          </a:p>
        </p:txBody>
      </p:sp>
      <p:graphicFrame>
        <p:nvGraphicFramePr>
          <p:cNvPr id="4" name="Content Placeholder 3"/>
          <p:cNvGraphicFramePr>
            <a:graphicFrameLocks noGrp="1"/>
          </p:cNvGraphicFramePr>
          <p:nvPr>
            <p:ph idx="1"/>
          </p:nvPr>
        </p:nvGraphicFramePr>
        <p:xfrm>
          <a:off x="457200" y="1600200"/>
          <a:ext cx="8229600" cy="1382713"/>
        </p:xfrm>
        <a:graphic>
          <a:graphicData uri="http://schemas.openxmlformats.org/drawingml/2006/table">
            <a:tbl>
              <a:tblPr firstRow="1" bandRow="1">
                <a:tableStyleId>{5C22544A-7EE6-4342-B048-85BDC9FD1C3A}</a:tableStyleId>
              </a:tblPr>
              <a:tblGrid>
                <a:gridCol w="4114800"/>
                <a:gridCol w="4114800"/>
              </a:tblGrid>
              <a:tr h="371138">
                <a:tc>
                  <a:txBody>
                    <a:bodyPr/>
                    <a:lstStyle/>
                    <a:p>
                      <a:pPr algn="ctr"/>
                      <a:r>
                        <a:rPr lang="en-US" sz="1800" dirty="0" smtClean="0"/>
                        <a:t>Turning Point</a:t>
                      </a:r>
                      <a:endParaRPr lang="en-US" sz="1800" dirty="0"/>
                    </a:p>
                  </a:txBody>
                  <a:tcPr marT="45757" marB="45757"/>
                </a:tc>
                <a:tc>
                  <a:txBody>
                    <a:bodyPr/>
                    <a:lstStyle/>
                    <a:p>
                      <a:pPr algn="ctr"/>
                      <a:r>
                        <a:rPr lang="en-US" sz="1800" dirty="0" smtClean="0"/>
                        <a:t>Effect</a:t>
                      </a:r>
                      <a:endParaRPr lang="en-US" sz="1800" dirty="0"/>
                    </a:p>
                  </a:txBody>
                  <a:tcPr marT="45757" marB="45757"/>
                </a:tc>
              </a:tr>
              <a:tr h="640437">
                <a:tc>
                  <a:txBody>
                    <a:bodyPr/>
                    <a:lstStyle/>
                    <a:p>
                      <a:r>
                        <a:rPr lang="en-US" sz="1800" dirty="0" smtClean="0"/>
                        <a:t>Pitt takes charge</a:t>
                      </a:r>
                      <a:endParaRPr lang="en-US" sz="1800" dirty="0"/>
                    </a:p>
                  </a:txBody>
                  <a:tcPr marT="45757" marB="45757"/>
                </a:tc>
                <a:tc>
                  <a:txBody>
                    <a:bodyPr/>
                    <a:lstStyle/>
                    <a:p>
                      <a:r>
                        <a:rPr lang="en-US" sz="1800" dirty="0" smtClean="0"/>
                        <a:t>Britain</a:t>
                      </a:r>
                      <a:r>
                        <a:rPr lang="en-US" sz="1800" baseline="0" dirty="0" smtClean="0"/>
                        <a:t> begins to win key victories in the war.</a:t>
                      </a:r>
                      <a:endParaRPr lang="en-US" sz="1800" dirty="0"/>
                    </a:p>
                  </a:txBody>
                  <a:tcPr marT="45757" marB="45757"/>
                </a:tc>
              </a:tr>
              <a:tr h="371138">
                <a:tc>
                  <a:txBody>
                    <a:bodyPr/>
                    <a:lstStyle/>
                    <a:p>
                      <a:r>
                        <a:rPr lang="en-US" sz="1800" dirty="0" smtClean="0"/>
                        <a:t>Quebec Falls</a:t>
                      </a:r>
                      <a:endParaRPr lang="en-US" sz="1800" dirty="0"/>
                    </a:p>
                  </a:txBody>
                  <a:tcPr marT="45757" marB="45757"/>
                </a:tc>
                <a:tc>
                  <a:txBody>
                    <a:bodyPr/>
                    <a:lstStyle/>
                    <a:p>
                      <a:r>
                        <a:rPr lang="en-US" sz="1800" dirty="0" smtClean="0"/>
                        <a:t>France is ready to abandon the war.</a:t>
                      </a:r>
                      <a:endParaRPr lang="en-US" sz="1800" dirty="0"/>
                    </a:p>
                  </a:txBody>
                  <a:tcPr marT="45757" marB="45757"/>
                </a:tc>
              </a:tr>
            </a:tbl>
          </a:graphicData>
        </a:graphic>
      </p:graphicFrame>
    </p:spTree>
    <p:extLst>
      <p:ext uri="{BB962C8B-B14F-4D97-AF65-F5344CB8AC3E}">
        <p14:creationId xmlns:p14="http://schemas.microsoft.com/office/powerpoint/2010/main" val="3661039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53" name="Text Box 24"/>
          <p:cNvSpPr txBox="1">
            <a:spLocks noChangeArrowheads="1"/>
          </p:cNvSpPr>
          <p:nvPr/>
        </p:nvSpPr>
        <p:spPr bwMode="black">
          <a:xfrm>
            <a:off x="1743075" y="639763"/>
            <a:ext cx="4903788"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solidFill>
                  <a:srgbClr val="F2CB68"/>
                </a:solidFill>
              </a:rPr>
              <a:t>Guide to Reading </a:t>
            </a:r>
            <a:r>
              <a:rPr lang="en-US" altLang="en-US" b="1">
                <a:solidFill>
                  <a:srgbClr val="F2CB68"/>
                </a:solidFill>
              </a:rPr>
              <a:t>(cont.)</a:t>
            </a:r>
          </a:p>
        </p:txBody>
      </p:sp>
      <p:sp>
        <p:nvSpPr>
          <p:cNvPr id="157721" name="Text Box 25"/>
          <p:cNvSpPr txBox="1">
            <a:spLocks noChangeArrowheads="1"/>
          </p:cNvSpPr>
          <p:nvPr/>
        </p:nvSpPr>
        <p:spPr bwMode="auto">
          <a:xfrm>
            <a:off x="1801813" y="1981200"/>
            <a:ext cx="7019925" cy="757238"/>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b="1"/>
              <a:t>Individual Action</a:t>
            </a:r>
            <a:r>
              <a:rPr lang="en-US" altLang="en-US"/>
              <a:t>  </a:t>
            </a:r>
            <a:r>
              <a:rPr lang="en-US" altLang="en-US">
                <a:solidFill>
                  <a:srgbClr val="FF0000"/>
                </a:solidFill>
              </a:rPr>
              <a:t>Victory or loss in war often depended on the actions of a single leader.</a:t>
            </a:r>
            <a:endParaRPr lang="en-US" altLang="en-US" sz="1600" b="1">
              <a:solidFill>
                <a:srgbClr val="FF0000"/>
              </a:solidFill>
            </a:endParaRPr>
          </a:p>
        </p:txBody>
      </p:sp>
      <p:sp>
        <p:nvSpPr>
          <p:cNvPr id="157722" name="Text Box 26"/>
          <p:cNvSpPr txBox="1">
            <a:spLocks noChangeArrowheads="1"/>
          </p:cNvSpPr>
          <p:nvPr/>
        </p:nvSpPr>
        <p:spPr bwMode="black">
          <a:xfrm>
            <a:off x="1660525" y="1187450"/>
            <a:ext cx="7137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2800" b="1"/>
              <a:t>Section Theme</a:t>
            </a:r>
            <a:endParaRPr lang="en-US" altLang="en-US" sz="2800"/>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4012005478"/>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57722"/>
                                        </p:tgtEl>
                                        <p:attrNameLst>
                                          <p:attrName>style.visibility</p:attrName>
                                        </p:attrNameLst>
                                      </p:cBhvr>
                                      <p:to>
                                        <p:strVal val="visible"/>
                                      </p:to>
                                    </p:set>
                                    <p:animEffect transition="in" filter="wipe(up)">
                                      <p:cBhvr>
                                        <p:cTn id="7" dur="500"/>
                                        <p:tgtEl>
                                          <p:spTgt spid="157722"/>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57721"/>
                                        </p:tgtEl>
                                        <p:attrNameLst>
                                          <p:attrName>style.visibility</p:attrName>
                                        </p:attrNameLst>
                                      </p:cBhvr>
                                      <p:to>
                                        <p:strVal val="visible"/>
                                      </p:to>
                                    </p:set>
                                    <p:animEffect transition="in" filter="wipe(left)">
                                      <p:cBhvr>
                                        <p:cTn id="11" dur="500"/>
                                        <p:tgtEl>
                                          <p:spTgt spid="1577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21" grpId="0" autoUpdateAnimBg="0"/>
      <p:bldP spid="157722" grpId="0"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70" name="Text Box 26"/>
          <p:cNvSpPr txBox="1">
            <a:spLocks noChangeArrowheads="1"/>
          </p:cNvSpPr>
          <p:nvPr/>
        </p:nvSpPr>
        <p:spPr bwMode="black">
          <a:xfrm>
            <a:off x="1743075" y="639763"/>
            <a:ext cx="4903788"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t>The British Take Action </a:t>
            </a:r>
          </a:p>
        </p:txBody>
      </p:sp>
      <p:sp>
        <p:nvSpPr>
          <p:cNvPr id="159771" name="Text Box 27"/>
          <p:cNvSpPr txBox="1">
            <a:spLocks noChangeArrowheads="1"/>
          </p:cNvSpPr>
          <p:nvPr/>
        </p:nvSpPr>
        <p:spPr bwMode="auto">
          <a:xfrm>
            <a:off x="1744663" y="1187450"/>
            <a:ext cx="7323137" cy="8604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FF0000"/>
                </a:solidFill>
              </a:rPr>
              <a:t>Early in the war, the French appeared to be winning control of the American land.  </a:t>
            </a:r>
          </a:p>
        </p:txBody>
      </p:sp>
      <p:sp>
        <p:nvSpPr>
          <p:cNvPr id="159775" name="Text Box 31"/>
          <p:cNvSpPr txBox="1">
            <a:spLocks noChangeArrowheads="1"/>
          </p:cNvSpPr>
          <p:nvPr/>
        </p:nvSpPr>
        <p:spPr bwMode="auto">
          <a:xfrm>
            <a:off x="1743075" y="2170113"/>
            <a:ext cx="7324725" cy="35274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6858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 typeface="Arial" charset="0"/>
              <a:buChar char="-"/>
            </a:pPr>
            <a:r>
              <a:rPr lang="en-US" altLang="en-US">
                <a:solidFill>
                  <a:srgbClr val="FF0000"/>
                </a:solidFill>
              </a:rPr>
              <a:t>They had built forts throughout the Great Lakes region and the Ohio River valley.  </a:t>
            </a:r>
          </a:p>
          <a:p>
            <a:pPr>
              <a:lnSpc>
                <a:spcPct val="90000"/>
              </a:lnSpc>
              <a:spcBef>
                <a:spcPct val="20000"/>
              </a:spcBef>
              <a:spcAft>
                <a:spcPct val="20000"/>
              </a:spcAft>
              <a:buFont typeface="Arial" charset="0"/>
              <a:buChar char="-"/>
            </a:pPr>
            <a:r>
              <a:rPr lang="en-US" altLang="en-US">
                <a:solidFill>
                  <a:srgbClr val="FF0000"/>
                </a:solidFill>
              </a:rPr>
              <a:t>They had strong </a:t>
            </a:r>
            <a:r>
              <a:rPr lang="en-US" altLang="en-US" b="1">
                <a:solidFill>
                  <a:srgbClr val="FF0000"/>
                </a:solidFill>
              </a:rPr>
              <a:t>alliances</a:t>
            </a:r>
            <a:r>
              <a:rPr lang="en-US" altLang="en-US">
                <a:solidFill>
                  <a:srgbClr val="FF0000"/>
                </a:solidFill>
              </a:rPr>
              <a:t> with the Native Americans.  </a:t>
            </a:r>
          </a:p>
          <a:p>
            <a:pPr>
              <a:lnSpc>
                <a:spcPct val="90000"/>
              </a:lnSpc>
              <a:spcBef>
                <a:spcPct val="20000"/>
              </a:spcBef>
              <a:spcAft>
                <a:spcPct val="20000"/>
              </a:spcAft>
              <a:buFont typeface="Arial" charset="0"/>
              <a:buChar char="-"/>
            </a:pPr>
            <a:r>
              <a:rPr lang="en-US" altLang="en-US">
                <a:solidFill>
                  <a:schemeClr val="bg1"/>
                </a:solidFill>
              </a:rPr>
              <a:t>This allowed them to control land from the St. Lawrence River in Canada south to New Orleans.</a:t>
            </a:r>
            <a:r>
              <a:rPr lang="en-US" altLang="en-US" sz="1600" b="1">
                <a:solidFill>
                  <a:srgbClr val="F2CB68"/>
                </a:solidFill>
              </a:rPr>
              <a:t> </a:t>
            </a:r>
            <a:r>
              <a:rPr lang="en-US" altLang="en-US">
                <a:solidFill>
                  <a:schemeClr val="bg1"/>
                </a:solidFill>
              </a:rPr>
              <a:t> </a:t>
            </a:r>
            <a:endParaRPr lang="en-US" altLang="en-US" sz="1600" b="1">
              <a:solidFill>
                <a:srgbClr val="F2CB68"/>
              </a:solidFill>
            </a:endParaRPr>
          </a:p>
          <a:p>
            <a:pPr>
              <a:lnSpc>
                <a:spcPct val="90000"/>
              </a:lnSpc>
              <a:spcBef>
                <a:spcPct val="20000"/>
              </a:spcBef>
              <a:spcAft>
                <a:spcPct val="20000"/>
              </a:spcAft>
              <a:buFont typeface="Arial" charset="0"/>
              <a:buChar char="-"/>
            </a:pPr>
            <a:r>
              <a:rPr lang="en-US" altLang="en-US">
                <a:solidFill>
                  <a:schemeClr val="bg1"/>
                </a:solidFill>
              </a:rPr>
              <a:t>The British colonists had little help from Britain in fighting the French.</a:t>
            </a: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2478693176"/>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59770"/>
                                        </p:tgtEl>
                                        <p:attrNameLst>
                                          <p:attrName>style.visibility</p:attrName>
                                        </p:attrNameLst>
                                      </p:cBhvr>
                                      <p:to>
                                        <p:strVal val="visible"/>
                                      </p:to>
                                    </p:set>
                                    <p:animEffect transition="in" filter="checkerboard(across)">
                                      <p:cBhvr>
                                        <p:cTn id="7" dur="500"/>
                                        <p:tgtEl>
                                          <p:spTgt spid="159770"/>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59771"/>
                                        </p:tgtEl>
                                        <p:attrNameLst>
                                          <p:attrName>style.visibility</p:attrName>
                                        </p:attrNameLst>
                                      </p:cBhvr>
                                      <p:to>
                                        <p:strVal val="visible"/>
                                      </p:to>
                                    </p:set>
                                    <p:animEffect transition="in" filter="wipe(left)">
                                      <p:cBhvr>
                                        <p:cTn id="11" dur="500"/>
                                        <p:tgtEl>
                                          <p:spTgt spid="15977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159775">
                                            <p:txEl>
                                              <p:pRg st="0" end="0"/>
                                            </p:txEl>
                                          </p:spTgt>
                                        </p:tgtEl>
                                        <p:attrNameLst>
                                          <p:attrName>style.visibility</p:attrName>
                                        </p:attrNameLst>
                                      </p:cBhvr>
                                      <p:to>
                                        <p:strVal val="visible"/>
                                      </p:to>
                                    </p:set>
                                    <p:animEffect transition="in" filter="box(out)">
                                      <p:cBhvr>
                                        <p:cTn id="16" dur="500"/>
                                        <p:tgtEl>
                                          <p:spTgt spid="159775">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32" fill="hold" grpId="0" nodeType="clickEffect">
                                  <p:stCondLst>
                                    <p:cond delay="0"/>
                                  </p:stCondLst>
                                  <p:childTnLst>
                                    <p:set>
                                      <p:cBhvr>
                                        <p:cTn id="20" dur="1" fill="hold">
                                          <p:stCondLst>
                                            <p:cond delay="0"/>
                                          </p:stCondLst>
                                        </p:cTn>
                                        <p:tgtEl>
                                          <p:spTgt spid="159775">
                                            <p:txEl>
                                              <p:pRg st="1" end="1"/>
                                            </p:txEl>
                                          </p:spTgt>
                                        </p:tgtEl>
                                        <p:attrNameLst>
                                          <p:attrName>style.visibility</p:attrName>
                                        </p:attrNameLst>
                                      </p:cBhvr>
                                      <p:to>
                                        <p:strVal val="visible"/>
                                      </p:to>
                                    </p:set>
                                    <p:animEffect transition="in" filter="box(out)">
                                      <p:cBhvr>
                                        <p:cTn id="21" dur="500"/>
                                        <p:tgtEl>
                                          <p:spTgt spid="159775">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 presetClass="entr" presetSubtype="32" fill="hold" grpId="0" nodeType="clickEffect">
                                  <p:stCondLst>
                                    <p:cond delay="0"/>
                                  </p:stCondLst>
                                  <p:childTnLst>
                                    <p:set>
                                      <p:cBhvr>
                                        <p:cTn id="25" dur="1" fill="hold">
                                          <p:stCondLst>
                                            <p:cond delay="0"/>
                                          </p:stCondLst>
                                        </p:cTn>
                                        <p:tgtEl>
                                          <p:spTgt spid="159775">
                                            <p:txEl>
                                              <p:pRg st="2" end="2"/>
                                            </p:txEl>
                                          </p:spTgt>
                                        </p:tgtEl>
                                        <p:attrNameLst>
                                          <p:attrName>style.visibility</p:attrName>
                                        </p:attrNameLst>
                                      </p:cBhvr>
                                      <p:to>
                                        <p:strVal val="visible"/>
                                      </p:to>
                                    </p:set>
                                    <p:animEffect transition="in" filter="box(out)">
                                      <p:cBhvr>
                                        <p:cTn id="26" dur="500"/>
                                        <p:tgtEl>
                                          <p:spTgt spid="159775">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32" fill="hold" grpId="0" nodeType="clickEffect">
                                  <p:stCondLst>
                                    <p:cond delay="0"/>
                                  </p:stCondLst>
                                  <p:childTnLst>
                                    <p:set>
                                      <p:cBhvr>
                                        <p:cTn id="30" dur="1" fill="hold">
                                          <p:stCondLst>
                                            <p:cond delay="0"/>
                                          </p:stCondLst>
                                        </p:cTn>
                                        <p:tgtEl>
                                          <p:spTgt spid="159775">
                                            <p:txEl>
                                              <p:pRg st="3" end="3"/>
                                            </p:txEl>
                                          </p:spTgt>
                                        </p:tgtEl>
                                        <p:attrNameLst>
                                          <p:attrName>style.visibility</p:attrName>
                                        </p:attrNameLst>
                                      </p:cBhvr>
                                      <p:to>
                                        <p:strVal val="visible"/>
                                      </p:to>
                                    </p:set>
                                    <p:animEffect transition="in" filter="box(out)">
                                      <p:cBhvr>
                                        <p:cTn id="31" dur="500"/>
                                        <p:tgtEl>
                                          <p:spTgt spid="1597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70" grpId="0" autoUpdateAnimBg="0"/>
      <p:bldP spid="159771" grpId="0" autoUpdateAnimBg="0"/>
      <p:bldP spid="159775"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70" name="Text Box 26"/>
          <p:cNvSpPr txBox="1">
            <a:spLocks noChangeArrowheads="1"/>
          </p:cNvSpPr>
          <p:nvPr/>
        </p:nvSpPr>
        <p:spPr bwMode="black">
          <a:xfrm>
            <a:off x="1743075" y="639763"/>
            <a:ext cx="4903788"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t>The British Take Action </a:t>
            </a:r>
          </a:p>
        </p:txBody>
      </p:sp>
      <p:sp>
        <p:nvSpPr>
          <p:cNvPr id="159771" name="Text Box 27"/>
          <p:cNvSpPr txBox="1">
            <a:spLocks noChangeArrowheads="1"/>
          </p:cNvSpPr>
          <p:nvPr/>
        </p:nvSpPr>
        <p:spPr bwMode="auto">
          <a:xfrm>
            <a:off x="1744663" y="1187450"/>
            <a:ext cx="7323137" cy="8604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FF0000"/>
                </a:solidFill>
              </a:rPr>
              <a:t>Early in the war, the French appeared to be winning control of the American land.  </a:t>
            </a:r>
          </a:p>
        </p:txBody>
      </p:sp>
      <p:sp>
        <p:nvSpPr>
          <p:cNvPr id="159775" name="Text Box 31"/>
          <p:cNvSpPr txBox="1">
            <a:spLocks noChangeArrowheads="1"/>
          </p:cNvSpPr>
          <p:nvPr/>
        </p:nvSpPr>
        <p:spPr bwMode="auto">
          <a:xfrm>
            <a:off x="1743075" y="2170113"/>
            <a:ext cx="7324725" cy="35274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6858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 typeface="Arial" charset="0"/>
              <a:buChar char="-"/>
            </a:pPr>
            <a:r>
              <a:rPr lang="en-US" altLang="en-US">
                <a:solidFill>
                  <a:srgbClr val="FF0000"/>
                </a:solidFill>
              </a:rPr>
              <a:t>They had built forts throughout the Great Lakes region and the Ohio River valley.  </a:t>
            </a:r>
          </a:p>
          <a:p>
            <a:pPr>
              <a:lnSpc>
                <a:spcPct val="90000"/>
              </a:lnSpc>
              <a:spcBef>
                <a:spcPct val="20000"/>
              </a:spcBef>
              <a:spcAft>
                <a:spcPct val="20000"/>
              </a:spcAft>
              <a:buFont typeface="Arial" charset="0"/>
              <a:buChar char="-"/>
            </a:pPr>
            <a:r>
              <a:rPr lang="en-US" altLang="en-US">
                <a:solidFill>
                  <a:srgbClr val="FF0000"/>
                </a:solidFill>
              </a:rPr>
              <a:t>They had strong </a:t>
            </a:r>
            <a:r>
              <a:rPr lang="en-US" altLang="en-US" b="1">
                <a:solidFill>
                  <a:srgbClr val="FF0000"/>
                </a:solidFill>
              </a:rPr>
              <a:t>alliances</a:t>
            </a:r>
            <a:r>
              <a:rPr lang="en-US" altLang="en-US">
                <a:solidFill>
                  <a:srgbClr val="FF0000"/>
                </a:solidFill>
              </a:rPr>
              <a:t> with the Native Americans.  </a:t>
            </a:r>
          </a:p>
          <a:p>
            <a:pPr>
              <a:lnSpc>
                <a:spcPct val="90000"/>
              </a:lnSpc>
              <a:spcBef>
                <a:spcPct val="20000"/>
              </a:spcBef>
              <a:spcAft>
                <a:spcPct val="20000"/>
              </a:spcAft>
              <a:buFont typeface="Arial" charset="0"/>
              <a:buChar char="-"/>
            </a:pPr>
            <a:r>
              <a:rPr lang="en-US" altLang="en-US">
                <a:solidFill>
                  <a:schemeClr val="bg1"/>
                </a:solidFill>
              </a:rPr>
              <a:t>This allowed them to control land from the St. Lawrence River in Canada south to New Orleans.</a:t>
            </a:r>
            <a:r>
              <a:rPr lang="en-US" altLang="en-US" sz="1600" b="1">
                <a:solidFill>
                  <a:srgbClr val="F2CB68"/>
                </a:solidFill>
              </a:rPr>
              <a:t> </a:t>
            </a:r>
            <a:r>
              <a:rPr lang="en-US" altLang="en-US">
                <a:solidFill>
                  <a:schemeClr val="bg1"/>
                </a:solidFill>
              </a:rPr>
              <a:t> </a:t>
            </a:r>
            <a:endParaRPr lang="en-US" altLang="en-US" sz="1600" b="1">
              <a:solidFill>
                <a:srgbClr val="F2CB68"/>
              </a:solidFill>
            </a:endParaRPr>
          </a:p>
          <a:p>
            <a:pPr>
              <a:lnSpc>
                <a:spcPct val="90000"/>
              </a:lnSpc>
              <a:spcBef>
                <a:spcPct val="20000"/>
              </a:spcBef>
              <a:spcAft>
                <a:spcPct val="20000"/>
              </a:spcAft>
              <a:buFont typeface="Arial" charset="0"/>
              <a:buChar char="-"/>
            </a:pPr>
            <a:r>
              <a:rPr lang="en-US" altLang="en-US">
                <a:solidFill>
                  <a:schemeClr val="bg1"/>
                </a:solidFill>
              </a:rPr>
              <a:t>The British colonists had little help from Britain in fighting the French.</a:t>
            </a: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2877042435"/>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59770"/>
                                        </p:tgtEl>
                                        <p:attrNameLst>
                                          <p:attrName>style.visibility</p:attrName>
                                        </p:attrNameLst>
                                      </p:cBhvr>
                                      <p:to>
                                        <p:strVal val="visible"/>
                                      </p:to>
                                    </p:set>
                                    <p:animEffect transition="in" filter="checkerboard(across)">
                                      <p:cBhvr>
                                        <p:cTn id="7" dur="500"/>
                                        <p:tgtEl>
                                          <p:spTgt spid="159770"/>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59771"/>
                                        </p:tgtEl>
                                        <p:attrNameLst>
                                          <p:attrName>style.visibility</p:attrName>
                                        </p:attrNameLst>
                                      </p:cBhvr>
                                      <p:to>
                                        <p:strVal val="visible"/>
                                      </p:to>
                                    </p:set>
                                    <p:animEffect transition="in" filter="wipe(left)">
                                      <p:cBhvr>
                                        <p:cTn id="11" dur="500"/>
                                        <p:tgtEl>
                                          <p:spTgt spid="15977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159775">
                                            <p:txEl>
                                              <p:pRg st="0" end="0"/>
                                            </p:txEl>
                                          </p:spTgt>
                                        </p:tgtEl>
                                        <p:attrNameLst>
                                          <p:attrName>style.visibility</p:attrName>
                                        </p:attrNameLst>
                                      </p:cBhvr>
                                      <p:to>
                                        <p:strVal val="visible"/>
                                      </p:to>
                                    </p:set>
                                    <p:animEffect transition="in" filter="box(out)">
                                      <p:cBhvr>
                                        <p:cTn id="16" dur="500"/>
                                        <p:tgtEl>
                                          <p:spTgt spid="159775">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32" fill="hold" grpId="0" nodeType="clickEffect">
                                  <p:stCondLst>
                                    <p:cond delay="0"/>
                                  </p:stCondLst>
                                  <p:childTnLst>
                                    <p:set>
                                      <p:cBhvr>
                                        <p:cTn id="20" dur="1" fill="hold">
                                          <p:stCondLst>
                                            <p:cond delay="0"/>
                                          </p:stCondLst>
                                        </p:cTn>
                                        <p:tgtEl>
                                          <p:spTgt spid="159775">
                                            <p:txEl>
                                              <p:pRg st="1" end="1"/>
                                            </p:txEl>
                                          </p:spTgt>
                                        </p:tgtEl>
                                        <p:attrNameLst>
                                          <p:attrName>style.visibility</p:attrName>
                                        </p:attrNameLst>
                                      </p:cBhvr>
                                      <p:to>
                                        <p:strVal val="visible"/>
                                      </p:to>
                                    </p:set>
                                    <p:animEffect transition="in" filter="box(out)">
                                      <p:cBhvr>
                                        <p:cTn id="21" dur="500"/>
                                        <p:tgtEl>
                                          <p:spTgt spid="159775">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 presetClass="entr" presetSubtype="32" fill="hold" grpId="0" nodeType="clickEffect">
                                  <p:stCondLst>
                                    <p:cond delay="0"/>
                                  </p:stCondLst>
                                  <p:childTnLst>
                                    <p:set>
                                      <p:cBhvr>
                                        <p:cTn id="25" dur="1" fill="hold">
                                          <p:stCondLst>
                                            <p:cond delay="0"/>
                                          </p:stCondLst>
                                        </p:cTn>
                                        <p:tgtEl>
                                          <p:spTgt spid="159775">
                                            <p:txEl>
                                              <p:pRg st="2" end="2"/>
                                            </p:txEl>
                                          </p:spTgt>
                                        </p:tgtEl>
                                        <p:attrNameLst>
                                          <p:attrName>style.visibility</p:attrName>
                                        </p:attrNameLst>
                                      </p:cBhvr>
                                      <p:to>
                                        <p:strVal val="visible"/>
                                      </p:to>
                                    </p:set>
                                    <p:animEffect transition="in" filter="box(out)">
                                      <p:cBhvr>
                                        <p:cTn id="26" dur="500"/>
                                        <p:tgtEl>
                                          <p:spTgt spid="159775">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32" fill="hold" grpId="0" nodeType="clickEffect">
                                  <p:stCondLst>
                                    <p:cond delay="0"/>
                                  </p:stCondLst>
                                  <p:childTnLst>
                                    <p:set>
                                      <p:cBhvr>
                                        <p:cTn id="30" dur="1" fill="hold">
                                          <p:stCondLst>
                                            <p:cond delay="0"/>
                                          </p:stCondLst>
                                        </p:cTn>
                                        <p:tgtEl>
                                          <p:spTgt spid="159775">
                                            <p:txEl>
                                              <p:pRg st="3" end="3"/>
                                            </p:txEl>
                                          </p:spTgt>
                                        </p:tgtEl>
                                        <p:attrNameLst>
                                          <p:attrName>style.visibility</p:attrName>
                                        </p:attrNameLst>
                                      </p:cBhvr>
                                      <p:to>
                                        <p:strVal val="visible"/>
                                      </p:to>
                                    </p:set>
                                    <p:animEffect transition="in" filter="box(out)">
                                      <p:cBhvr>
                                        <p:cTn id="31" dur="500"/>
                                        <p:tgtEl>
                                          <p:spTgt spid="1597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70" grpId="0" autoUpdateAnimBg="0"/>
      <p:bldP spid="159771" grpId="0" autoUpdateAnimBg="0"/>
      <p:bldP spid="159775"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96" name="Text Box 28"/>
          <p:cNvSpPr txBox="1">
            <a:spLocks noChangeArrowheads="1"/>
          </p:cNvSpPr>
          <p:nvPr/>
        </p:nvSpPr>
        <p:spPr bwMode="auto">
          <a:xfrm>
            <a:off x="1684338" y="1220788"/>
            <a:ext cx="7323137" cy="162877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FF0000"/>
                </a:solidFill>
              </a:rPr>
              <a:t>In 1754 Great Britain sent General Edward Braddock</a:t>
            </a:r>
            <a:r>
              <a:rPr lang="en-US" altLang="en-US" sz="2800">
                <a:solidFill>
                  <a:srgbClr val="FFFF00"/>
                </a:solidFill>
              </a:rPr>
              <a:t> </a:t>
            </a:r>
            <a:r>
              <a:rPr lang="en-US" altLang="en-US" sz="2800">
                <a:solidFill>
                  <a:schemeClr val="bg1"/>
                </a:solidFill>
              </a:rPr>
              <a:t>to be commander in chief of British forces in America and drive the French out.  </a:t>
            </a:r>
          </a:p>
        </p:txBody>
      </p:sp>
      <p:sp>
        <p:nvSpPr>
          <p:cNvPr id="160797" name="Text Box 29"/>
          <p:cNvSpPr txBox="1">
            <a:spLocks noChangeArrowheads="1"/>
          </p:cNvSpPr>
          <p:nvPr/>
        </p:nvSpPr>
        <p:spPr bwMode="auto">
          <a:xfrm>
            <a:off x="1684338" y="2871788"/>
            <a:ext cx="7170737" cy="218440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FF0000"/>
                </a:solidFill>
              </a:rPr>
              <a:t>He was unsuccessful in the battle at Fort Duquesne</a:t>
            </a:r>
            <a:r>
              <a:rPr lang="en-US" altLang="en-US" sz="2800">
                <a:solidFill>
                  <a:schemeClr val="bg1"/>
                </a:solidFill>
              </a:rPr>
              <a:t>, suffered nearly 1,000 casualties, </a:t>
            </a:r>
            <a:r>
              <a:rPr lang="en-US" altLang="en-US" sz="2800">
                <a:solidFill>
                  <a:srgbClr val="FF0000"/>
                </a:solidFill>
              </a:rPr>
              <a:t>and was killed </a:t>
            </a:r>
            <a:r>
              <a:rPr lang="en-US" altLang="en-US" sz="2800">
                <a:solidFill>
                  <a:schemeClr val="bg1"/>
                </a:solidFill>
              </a:rPr>
              <a:t>himself.  </a:t>
            </a:r>
          </a:p>
          <a:p>
            <a:pPr>
              <a:lnSpc>
                <a:spcPct val="90000"/>
              </a:lnSpc>
              <a:spcBef>
                <a:spcPct val="20000"/>
              </a:spcBef>
              <a:spcAft>
                <a:spcPct val="20000"/>
              </a:spcAft>
              <a:buFontTx/>
              <a:buChar char="•"/>
            </a:pPr>
            <a:r>
              <a:rPr lang="en-US" altLang="en-US" sz="2800">
                <a:solidFill>
                  <a:srgbClr val="FF0000"/>
                </a:solidFill>
              </a:rPr>
              <a:t>This defeat spurred Britain to declare war on France. </a:t>
            </a:r>
          </a:p>
        </p:txBody>
      </p:sp>
      <p:sp>
        <p:nvSpPr>
          <p:cNvPr id="138251" name="Text Box 30"/>
          <p:cNvSpPr txBox="1">
            <a:spLocks noChangeArrowheads="1"/>
          </p:cNvSpPr>
          <p:nvPr/>
        </p:nvSpPr>
        <p:spPr bwMode="black">
          <a:xfrm>
            <a:off x="1743075" y="639763"/>
            <a:ext cx="6638925"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t>The British Take Action </a:t>
            </a:r>
            <a:r>
              <a:rPr lang="en-US" altLang="en-US" b="1"/>
              <a:t>(cont.)</a:t>
            </a:r>
            <a:r>
              <a:rPr lang="en-US" altLang="en-US" sz="3200" b="1"/>
              <a:t> </a:t>
            </a: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3743958353"/>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0796"/>
                                        </p:tgtEl>
                                        <p:attrNameLst>
                                          <p:attrName>style.visibility</p:attrName>
                                        </p:attrNameLst>
                                      </p:cBhvr>
                                      <p:to>
                                        <p:strVal val="visible"/>
                                      </p:to>
                                    </p:set>
                                    <p:animEffect transition="in" filter="wipe(left)">
                                      <p:cBhvr>
                                        <p:cTn id="7" dur="500"/>
                                        <p:tgtEl>
                                          <p:spTgt spid="1607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0797">
                                            <p:txEl>
                                              <p:pRg st="0" end="0"/>
                                            </p:txEl>
                                          </p:spTgt>
                                        </p:tgtEl>
                                        <p:attrNameLst>
                                          <p:attrName>style.visibility</p:attrName>
                                        </p:attrNameLst>
                                      </p:cBhvr>
                                      <p:to>
                                        <p:strVal val="visible"/>
                                      </p:to>
                                    </p:set>
                                    <p:animEffect transition="in" filter="wipe(left)">
                                      <p:cBhvr>
                                        <p:cTn id="12" dur="500"/>
                                        <p:tgtEl>
                                          <p:spTgt spid="16079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0797">
                                            <p:txEl>
                                              <p:pRg st="1" end="1"/>
                                            </p:txEl>
                                          </p:spTgt>
                                        </p:tgtEl>
                                        <p:attrNameLst>
                                          <p:attrName>style.visibility</p:attrName>
                                        </p:attrNameLst>
                                      </p:cBhvr>
                                      <p:to>
                                        <p:strVal val="visible"/>
                                      </p:to>
                                    </p:set>
                                    <p:animEffect transition="in" filter="wipe(left)">
                                      <p:cBhvr>
                                        <p:cTn id="17" dur="500"/>
                                        <p:tgtEl>
                                          <p:spTgt spid="16079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96" grpId="0" autoUpdateAnimBg="0"/>
      <p:bldP spid="16079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40" name="Text Box 16"/>
          <p:cNvSpPr txBox="1">
            <a:spLocks noChangeArrowheads="1"/>
          </p:cNvSpPr>
          <p:nvPr/>
        </p:nvSpPr>
        <p:spPr bwMode="black">
          <a:xfrm>
            <a:off x="1743075" y="639763"/>
            <a:ext cx="4903788"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t>New England Colonies </a:t>
            </a:r>
          </a:p>
        </p:txBody>
      </p:sp>
      <p:sp>
        <p:nvSpPr>
          <p:cNvPr id="26641" name="Text Box 17"/>
          <p:cNvSpPr txBox="1">
            <a:spLocks noChangeArrowheads="1"/>
          </p:cNvSpPr>
          <p:nvPr/>
        </p:nvSpPr>
        <p:spPr bwMode="auto">
          <a:xfrm>
            <a:off x="1744663" y="1187450"/>
            <a:ext cx="7323137" cy="8604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0070C0"/>
                </a:solidFill>
              </a:rPr>
              <a:t>Immigration was an important factor to the growth of the colonies.  </a:t>
            </a:r>
          </a:p>
        </p:txBody>
      </p:sp>
      <p:sp>
        <p:nvSpPr>
          <p:cNvPr id="26655" name="Text Box 31"/>
          <p:cNvSpPr txBox="1">
            <a:spLocks noChangeArrowheads="1"/>
          </p:cNvSpPr>
          <p:nvPr/>
        </p:nvSpPr>
        <p:spPr bwMode="auto">
          <a:xfrm>
            <a:off x="1744663" y="2133600"/>
            <a:ext cx="7170737" cy="256857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chemeClr val="bg1"/>
                </a:solidFill>
              </a:rPr>
              <a:t>Between 1607 and 1775, almost a million people came to live in the colonies.  </a:t>
            </a:r>
          </a:p>
          <a:p>
            <a:pPr>
              <a:lnSpc>
                <a:spcPct val="90000"/>
              </a:lnSpc>
              <a:spcBef>
                <a:spcPct val="20000"/>
              </a:spcBef>
              <a:spcAft>
                <a:spcPct val="20000"/>
              </a:spcAft>
              <a:buFontTx/>
              <a:buChar char="•"/>
            </a:pPr>
            <a:r>
              <a:rPr lang="en-US" altLang="en-US" sz="2800">
                <a:solidFill>
                  <a:srgbClr val="FF0000"/>
                </a:solidFill>
              </a:rPr>
              <a:t>The colonies also grew as parents had larger families, more babies survived childhood diseases, and people began living longer.</a:t>
            </a:r>
          </a:p>
        </p:txBody>
      </p:sp>
    </p:spTree>
    <p:extLst>
      <p:ext uri="{BB962C8B-B14F-4D97-AF65-F5344CB8AC3E}">
        <p14:creationId xmlns:p14="http://schemas.microsoft.com/office/powerpoint/2010/main" val="364756832"/>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6640"/>
                                        </p:tgtEl>
                                        <p:attrNameLst>
                                          <p:attrName>style.visibility</p:attrName>
                                        </p:attrNameLst>
                                      </p:cBhvr>
                                      <p:to>
                                        <p:strVal val="visible"/>
                                      </p:to>
                                    </p:set>
                                    <p:animEffect transition="in" filter="checkerboard(across)">
                                      <p:cBhvr>
                                        <p:cTn id="7" dur="500"/>
                                        <p:tgtEl>
                                          <p:spTgt spid="26640"/>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6641"/>
                                        </p:tgtEl>
                                        <p:attrNameLst>
                                          <p:attrName>style.visibility</p:attrName>
                                        </p:attrNameLst>
                                      </p:cBhvr>
                                      <p:to>
                                        <p:strVal val="visible"/>
                                      </p:to>
                                    </p:set>
                                    <p:animEffect transition="in" filter="wipe(left)">
                                      <p:cBhvr>
                                        <p:cTn id="11" dur="500"/>
                                        <p:tgtEl>
                                          <p:spTgt spid="2664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6655">
                                            <p:txEl>
                                              <p:pRg st="0" end="0"/>
                                            </p:txEl>
                                          </p:spTgt>
                                        </p:tgtEl>
                                        <p:attrNameLst>
                                          <p:attrName>style.visibility</p:attrName>
                                        </p:attrNameLst>
                                      </p:cBhvr>
                                      <p:to>
                                        <p:strVal val="visible"/>
                                      </p:to>
                                    </p:set>
                                    <p:animEffect transition="in" filter="wipe(left)">
                                      <p:cBhvr>
                                        <p:cTn id="16" dur="500"/>
                                        <p:tgtEl>
                                          <p:spTgt spid="26655">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6655">
                                            <p:txEl>
                                              <p:pRg st="1" end="1"/>
                                            </p:txEl>
                                          </p:spTgt>
                                        </p:tgtEl>
                                        <p:attrNameLst>
                                          <p:attrName>style.visibility</p:attrName>
                                        </p:attrNameLst>
                                      </p:cBhvr>
                                      <p:to>
                                        <p:strVal val="visible"/>
                                      </p:to>
                                    </p:set>
                                    <p:animEffect transition="in" filter="wipe(left)">
                                      <p:cBhvr>
                                        <p:cTn id="21" dur="500"/>
                                        <p:tgtEl>
                                          <p:spTgt spid="266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40" grpId="0" autoUpdateAnimBg="0"/>
      <p:bldP spid="26641" grpId="0" autoUpdateAnimBg="0"/>
      <p:bldP spid="26655"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34" name="Text Box 14"/>
          <p:cNvSpPr txBox="1">
            <a:spLocks noChangeArrowheads="1"/>
          </p:cNvSpPr>
          <p:nvPr/>
        </p:nvSpPr>
        <p:spPr bwMode="auto">
          <a:xfrm>
            <a:off x="1744663" y="1187450"/>
            <a:ext cx="7323137" cy="47625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FF0000"/>
                </a:solidFill>
              </a:rPr>
              <a:t>The Seven Years’ War began in 1756.  </a:t>
            </a:r>
          </a:p>
        </p:txBody>
      </p:sp>
      <p:sp>
        <p:nvSpPr>
          <p:cNvPr id="414735" name="Text Box 15"/>
          <p:cNvSpPr txBox="1">
            <a:spLocks noChangeArrowheads="1"/>
          </p:cNvSpPr>
          <p:nvPr/>
        </p:nvSpPr>
        <p:spPr bwMode="auto">
          <a:xfrm>
            <a:off x="1744663" y="1735138"/>
            <a:ext cx="7170737" cy="256857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chemeClr val="bg1"/>
                </a:solidFill>
              </a:rPr>
              <a:t>French, British, and Spanish forces clashed in North America, Europe, Cuba, the West Indies, India, and the Philippines. </a:t>
            </a:r>
          </a:p>
          <a:p>
            <a:pPr>
              <a:lnSpc>
                <a:spcPct val="90000"/>
              </a:lnSpc>
              <a:spcBef>
                <a:spcPct val="20000"/>
              </a:spcBef>
              <a:spcAft>
                <a:spcPct val="20000"/>
              </a:spcAft>
              <a:buFontTx/>
              <a:buChar char="•"/>
            </a:pPr>
            <a:r>
              <a:rPr lang="en-US" altLang="en-US" sz="2800">
                <a:solidFill>
                  <a:schemeClr val="bg1"/>
                </a:solidFill>
              </a:rPr>
              <a:t>During the early years, the British were not successful. </a:t>
            </a:r>
          </a:p>
        </p:txBody>
      </p:sp>
      <p:sp>
        <p:nvSpPr>
          <p:cNvPr id="139275" name="Text Box 16"/>
          <p:cNvSpPr txBox="1">
            <a:spLocks noChangeArrowheads="1"/>
          </p:cNvSpPr>
          <p:nvPr/>
        </p:nvSpPr>
        <p:spPr bwMode="black">
          <a:xfrm>
            <a:off x="1743075" y="639763"/>
            <a:ext cx="6867525"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t>The British Take Action </a:t>
            </a:r>
            <a:r>
              <a:rPr lang="en-US" altLang="en-US" b="1"/>
              <a:t>(cont.)</a:t>
            </a:r>
            <a:r>
              <a:rPr lang="en-US" altLang="en-US" sz="3200" b="1"/>
              <a:t> </a:t>
            </a: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1997290992"/>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4734"/>
                                        </p:tgtEl>
                                        <p:attrNameLst>
                                          <p:attrName>style.visibility</p:attrName>
                                        </p:attrNameLst>
                                      </p:cBhvr>
                                      <p:to>
                                        <p:strVal val="visible"/>
                                      </p:to>
                                    </p:set>
                                    <p:animEffect transition="in" filter="wipe(left)">
                                      <p:cBhvr>
                                        <p:cTn id="7" dur="500"/>
                                        <p:tgtEl>
                                          <p:spTgt spid="4147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4735">
                                            <p:txEl>
                                              <p:pRg st="0" end="0"/>
                                            </p:txEl>
                                          </p:spTgt>
                                        </p:tgtEl>
                                        <p:attrNameLst>
                                          <p:attrName>style.visibility</p:attrName>
                                        </p:attrNameLst>
                                      </p:cBhvr>
                                      <p:to>
                                        <p:strVal val="visible"/>
                                      </p:to>
                                    </p:set>
                                    <p:animEffect transition="in" filter="wipe(left)">
                                      <p:cBhvr>
                                        <p:cTn id="12" dur="500"/>
                                        <p:tgtEl>
                                          <p:spTgt spid="4147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4735">
                                            <p:txEl>
                                              <p:pRg st="1" end="1"/>
                                            </p:txEl>
                                          </p:spTgt>
                                        </p:tgtEl>
                                        <p:attrNameLst>
                                          <p:attrName>style.visibility</p:attrName>
                                        </p:attrNameLst>
                                      </p:cBhvr>
                                      <p:to>
                                        <p:strVal val="visible"/>
                                      </p:to>
                                    </p:set>
                                    <p:animEffect transition="in" filter="wipe(left)">
                                      <p:cBhvr>
                                        <p:cTn id="17" dur="500"/>
                                        <p:tgtEl>
                                          <p:spTgt spid="4147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4734" grpId="0" autoUpdateAnimBg="0"/>
      <p:bldP spid="414735"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90" name="Text Box 14"/>
          <p:cNvSpPr txBox="1">
            <a:spLocks noChangeArrowheads="1"/>
          </p:cNvSpPr>
          <p:nvPr/>
        </p:nvSpPr>
        <p:spPr bwMode="auto">
          <a:xfrm>
            <a:off x="1744663" y="1187450"/>
            <a:ext cx="7323137" cy="8604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FF0000"/>
                </a:solidFill>
              </a:rPr>
              <a:t>After William Pitt, prime minister of Britain, came to power, things changed.  </a:t>
            </a:r>
          </a:p>
        </p:txBody>
      </p:sp>
      <p:sp>
        <p:nvSpPr>
          <p:cNvPr id="140298" name="Text Box 16"/>
          <p:cNvSpPr txBox="1">
            <a:spLocks noChangeArrowheads="1"/>
          </p:cNvSpPr>
          <p:nvPr/>
        </p:nvSpPr>
        <p:spPr bwMode="black">
          <a:xfrm>
            <a:off x="1743075" y="639763"/>
            <a:ext cx="5800725"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t>The British Take Action </a:t>
            </a:r>
            <a:r>
              <a:rPr lang="en-US" altLang="en-US" b="1"/>
              <a:t>(cont.)</a:t>
            </a:r>
            <a:r>
              <a:rPr lang="en-US" altLang="en-US" sz="3200" b="1"/>
              <a:t> </a:t>
            </a:r>
          </a:p>
        </p:txBody>
      </p:sp>
      <p:sp>
        <p:nvSpPr>
          <p:cNvPr id="331793" name="Text Box 17"/>
          <p:cNvSpPr txBox="1">
            <a:spLocks noChangeArrowheads="1"/>
          </p:cNvSpPr>
          <p:nvPr/>
        </p:nvSpPr>
        <p:spPr bwMode="auto">
          <a:xfrm>
            <a:off x="1743075" y="2176463"/>
            <a:ext cx="7324725" cy="400685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6858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 typeface="Arial" charset="0"/>
              <a:buChar char="-"/>
            </a:pPr>
            <a:r>
              <a:rPr lang="en-US" altLang="en-US">
                <a:solidFill>
                  <a:srgbClr val="FF0000"/>
                </a:solidFill>
              </a:rPr>
              <a:t>Britain paid for war supplies, which ultimately put them into debt. </a:t>
            </a:r>
          </a:p>
          <a:p>
            <a:pPr>
              <a:lnSpc>
                <a:spcPct val="90000"/>
              </a:lnSpc>
              <a:spcBef>
                <a:spcPct val="20000"/>
              </a:spcBef>
              <a:spcAft>
                <a:spcPct val="20000"/>
              </a:spcAft>
              <a:buFont typeface="Arial" charset="0"/>
              <a:buChar char="-"/>
            </a:pPr>
            <a:r>
              <a:rPr lang="en-US" altLang="en-US">
                <a:solidFill>
                  <a:srgbClr val="0070C0"/>
                </a:solidFill>
              </a:rPr>
              <a:t>Pitt sent British troops to conquer French Canada.  </a:t>
            </a:r>
          </a:p>
          <a:p>
            <a:pPr>
              <a:lnSpc>
                <a:spcPct val="90000"/>
              </a:lnSpc>
              <a:spcBef>
                <a:spcPct val="20000"/>
              </a:spcBef>
              <a:spcAft>
                <a:spcPct val="20000"/>
              </a:spcAft>
              <a:buFont typeface="Arial" charset="0"/>
              <a:buChar char="-"/>
            </a:pPr>
            <a:r>
              <a:rPr lang="en-US" altLang="en-US">
                <a:solidFill>
                  <a:srgbClr val="0070C0"/>
                </a:solidFill>
              </a:rPr>
              <a:t>In 1758 the British recaptured the fort at Louisbourg.</a:t>
            </a:r>
            <a:r>
              <a:rPr lang="en-US" altLang="en-US" sz="1600" b="1">
                <a:solidFill>
                  <a:srgbClr val="0070C0"/>
                </a:solidFill>
              </a:rPr>
              <a:t> </a:t>
            </a:r>
          </a:p>
          <a:p>
            <a:pPr>
              <a:lnSpc>
                <a:spcPct val="90000"/>
              </a:lnSpc>
              <a:spcBef>
                <a:spcPct val="20000"/>
              </a:spcBef>
              <a:spcAft>
                <a:spcPct val="20000"/>
              </a:spcAft>
              <a:buFont typeface="Arial" charset="0"/>
              <a:buChar char="-"/>
            </a:pPr>
            <a:r>
              <a:rPr lang="en-US" altLang="en-US">
                <a:solidFill>
                  <a:srgbClr val="0070C0"/>
                </a:solidFill>
              </a:rPr>
              <a:t>New Englanders, led by British officers, captured Fort Frontenac.</a:t>
            </a:r>
            <a:r>
              <a:rPr lang="en-US" altLang="en-US" sz="1600" b="1">
                <a:solidFill>
                  <a:srgbClr val="0070C0"/>
                </a:solidFill>
              </a:rPr>
              <a:t> </a:t>
            </a:r>
          </a:p>
          <a:p>
            <a:pPr>
              <a:lnSpc>
                <a:spcPct val="90000"/>
              </a:lnSpc>
              <a:spcBef>
                <a:spcPct val="20000"/>
              </a:spcBef>
              <a:spcAft>
                <a:spcPct val="20000"/>
              </a:spcAft>
              <a:buFont typeface="Arial" charset="0"/>
              <a:buChar char="-"/>
            </a:pPr>
            <a:r>
              <a:rPr lang="en-US" altLang="en-US">
                <a:solidFill>
                  <a:schemeClr val="bg1"/>
                </a:solidFill>
              </a:rPr>
              <a:t>British troops forced the French to abandon </a:t>
            </a:r>
            <a:br>
              <a:rPr lang="en-US" altLang="en-US">
                <a:solidFill>
                  <a:schemeClr val="bg1"/>
                </a:solidFill>
              </a:rPr>
            </a:br>
            <a:r>
              <a:rPr lang="en-US" altLang="en-US">
                <a:solidFill>
                  <a:schemeClr val="bg1"/>
                </a:solidFill>
              </a:rPr>
              <a:t>Fort Duquesne, which was renamed Fort Pitt.</a:t>
            </a:r>
            <a:r>
              <a:rPr lang="en-US" altLang="en-US" sz="1600" b="1">
                <a:solidFill>
                  <a:srgbClr val="F2CB68"/>
                </a:solidFill>
              </a:rPr>
              <a:t> </a:t>
            </a: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3843916285"/>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1790"/>
                                        </p:tgtEl>
                                        <p:attrNameLst>
                                          <p:attrName>style.visibility</p:attrName>
                                        </p:attrNameLst>
                                      </p:cBhvr>
                                      <p:to>
                                        <p:strVal val="visible"/>
                                      </p:to>
                                    </p:set>
                                    <p:animEffect transition="in" filter="wipe(left)">
                                      <p:cBhvr>
                                        <p:cTn id="7" dur="500"/>
                                        <p:tgtEl>
                                          <p:spTgt spid="3317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31793">
                                            <p:txEl>
                                              <p:pRg st="0" end="0"/>
                                            </p:txEl>
                                          </p:spTgt>
                                        </p:tgtEl>
                                        <p:attrNameLst>
                                          <p:attrName>style.visibility</p:attrName>
                                        </p:attrNameLst>
                                      </p:cBhvr>
                                      <p:to>
                                        <p:strVal val="visible"/>
                                      </p:to>
                                    </p:set>
                                    <p:animEffect transition="in" filter="box(out)">
                                      <p:cBhvr>
                                        <p:cTn id="12" dur="500"/>
                                        <p:tgtEl>
                                          <p:spTgt spid="33179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31793">
                                            <p:txEl>
                                              <p:pRg st="1" end="1"/>
                                            </p:txEl>
                                          </p:spTgt>
                                        </p:tgtEl>
                                        <p:attrNameLst>
                                          <p:attrName>style.visibility</p:attrName>
                                        </p:attrNameLst>
                                      </p:cBhvr>
                                      <p:to>
                                        <p:strVal val="visible"/>
                                      </p:to>
                                    </p:set>
                                    <p:animEffect transition="in" filter="box(out)">
                                      <p:cBhvr>
                                        <p:cTn id="17" dur="500"/>
                                        <p:tgtEl>
                                          <p:spTgt spid="33179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31793">
                                            <p:txEl>
                                              <p:pRg st="2" end="2"/>
                                            </p:txEl>
                                          </p:spTgt>
                                        </p:tgtEl>
                                        <p:attrNameLst>
                                          <p:attrName>style.visibility</p:attrName>
                                        </p:attrNameLst>
                                      </p:cBhvr>
                                      <p:to>
                                        <p:strVal val="visible"/>
                                      </p:to>
                                    </p:set>
                                    <p:animEffect transition="in" filter="box(out)">
                                      <p:cBhvr>
                                        <p:cTn id="22" dur="500"/>
                                        <p:tgtEl>
                                          <p:spTgt spid="33179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331793">
                                            <p:txEl>
                                              <p:pRg st="3" end="3"/>
                                            </p:txEl>
                                          </p:spTgt>
                                        </p:tgtEl>
                                        <p:attrNameLst>
                                          <p:attrName>style.visibility</p:attrName>
                                        </p:attrNameLst>
                                      </p:cBhvr>
                                      <p:to>
                                        <p:strVal val="visible"/>
                                      </p:to>
                                    </p:set>
                                    <p:animEffect transition="in" filter="box(out)">
                                      <p:cBhvr>
                                        <p:cTn id="27" dur="500"/>
                                        <p:tgtEl>
                                          <p:spTgt spid="33179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331793">
                                            <p:txEl>
                                              <p:pRg st="4" end="4"/>
                                            </p:txEl>
                                          </p:spTgt>
                                        </p:tgtEl>
                                        <p:attrNameLst>
                                          <p:attrName>style.visibility</p:attrName>
                                        </p:attrNameLst>
                                      </p:cBhvr>
                                      <p:to>
                                        <p:strVal val="visible"/>
                                      </p:to>
                                    </p:set>
                                    <p:animEffect transition="in" filter="box(out)">
                                      <p:cBhvr>
                                        <p:cTn id="32" dur="500"/>
                                        <p:tgtEl>
                                          <p:spTgt spid="33179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790" grpId="0" autoUpdateAnimBg="0"/>
      <p:bldP spid="331793"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62" name="Text Box 14"/>
          <p:cNvSpPr txBox="1">
            <a:spLocks noChangeArrowheads="1"/>
          </p:cNvSpPr>
          <p:nvPr/>
        </p:nvSpPr>
        <p:spPr bwMode="black">
          <a:xfrm>
            <a:off x="1743075" y="639763"/>
            <a:ext cx="4903788"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t>The Fall of New France </a:t>
            </a:r>
          </a:p>
        </p:txBody>
      </p:sp>
      <p:sp>
        <p:nvSpPr>
          <p:cNvPr id="334863" name="Text Box 15"/>
          <p:cNvSpPr txBox="1">
            <a:spLocks noChangeArrowheads="1"/>
          </p:cNvSpPr>
          <p:nvPr/>
        </p:nvSpPr>
        <p:spPr bwMode="auto">
          <a:xfrm>
            <a:off x="1744663" y="1187450"/>
            <a:ext cx="7323137" cy="124460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FF0000"/>
                </a:solidFill>
              </a:rPr>
              <a:t>The continued British victories led to the downfall of the French as a power in North America. </a:t>
            </a:r>
            <a:r>
              <a:rPr lang="en-US" altLang="en-US" sz="2800"/>
              <a:t>In 1759:  </a:t>
            </a:r>
          </a:p>
        </p:txBody>
      </p:sp>
      <p:sp>
        <p:nvSpPr>
          <p:cNvPr id="334867" name="Text Box 19"/>
          <p:cNvSpPr txBox="1">
            <a:spLocks noChangeArrowheads="1"/>
          </p:cNvSpPr>
          <p:nvPr/>
        </p:nvSpPr>
        <p:spPr bwMode="auto">
          <a:xfrm>
            <a:off x="1743075" y="2563813"/>
            <a:ext cx="7324725" cy="3675062"/>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6858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 typeface="Arial" charset="0"/>
              <a:buChar char="-"/>
            </a:pPr>
            <a:r>
              <a:rPr lang="en-US" altLang="en-US">
                <a:solidFill>
                  <a:srgbClr val="0070C0"/>
                </a:solidFill>
              </a:rPr>
              <a:t>the British captured several French islands in the West Indies</a:t>
            </a:r>
          </a:p>
          <a:p>
            <a:pPr>
              <a:lnSpc>
                <a:spcPct val="90000"/>
              </a:lnSpc>
              <a:spcBef>
                <a:spcPct val="20000"/>
              </a:spcBef>
              <a:spcAft>
                <a:spcPct val="20000"/>
              </a:spcAft>
              <a:buFont typeface="Arial" charset="0"/>
              <a:buChar char="-"/>
            </a:pPr>
            <a:r>
              <a:rPr lang="en-US" altLang="en-US">
                <a:solidFill>
                  <a:srgbClr val="0070C0"/>
                </a:solidFill>
              </a:rPr>
              <a:t>the British defeated the French in India</a:t>
            </a:r>
            <a:r>
              <a:rPr lang="en-US" altLang="en-US" sz="1600" b="1">
                <a:solidFill>
                  <a:srgbClr val="0070C0"/>
                </a:solidFill>
              </a:rPr>
              <a:t> </a:t>
            </a:r>
          </a:p>
          <a:p>
            <a:pPr>
              <a:lnSpc>
                <a:spcPct val="90000"/>
              </a:lnSpc>
              <a:spcBef>
                <a:spcPct val="20000"/>
              </a:spcBef>
              <a:spcAft>
                <a:spcPct val="20000"/>
              </a:spcAft>
              <a:buFont typeface="Arial" charset="0"/>
              <a:buChar char="-"/>
            </a:pPr>
            <a:r>
              <a:rPr lang="en-US" altLang="en-US">
                <a:solidFill>
                  <a:srgbClr val="FF0000"/>
                </a:solidFill>
              </a:rPr>
              <a:t>the British destroyed a French fleet in Canada</a:t>
            </a:r>
            <a:endParaRPr lang="en-US" altLang="en-US" sz="1600" b="1">
              <a:solidFill>
                <a:srgbClr val="FF0000"/>
              </a:solidFill>
            </a:endParaRPr>
          </a:p>
          <a:p>
            <a:pPr>
              <a:lnSpc>
                <a:spcPct val="90000"/>
              </a:lnSpc>
              <a:spcBef>
                <a:spcPct val="20000"/>
              </a:spcBef>
              <a:spcAft>
                <a:spcPct val="20000"/>
              </a:spcAft>
              <a:buFont typeface="Arial" charset="0"/>
              <a:buChar char="-"/>
            </a:pPr>
            <a:r>
              <a:rPr lang="en-US" altLang="en-US">
                <a:solidFill>
                  <a:srgbClr val="FF0000"/>
                </a:solidFill>
              </a:rPr>
              <a:t>the British surprised and defeated the French army at the Battle of Quebec </a:t>
            </a:r>
          </a:p>
          <a:p>
            <a:pPr>
              <a:lnSpc>
                <a:spcPct val="90000"/>
              </a:lnSpc>
              <a:spcBef>
                <a:spcPct val="20000"/>
              </a:spcBef>
              <a:spcAft>
                <a:spcPct val="20000"/>
              </a:spcAft>
              <a:buFont typeface="Arial" charset="0"/>
              <a:buChar char="-"/>
            </a:pPr>
            <a:r>
              <a:rPr lang="en-US" altLang="en-US">
                <a:solidFill>
                  <a:srgbClr val="0070C0"/>
                </a:solidFill>
              </a:rPr>
              <a:t>Quebec was the capital of New France and </a:t>
            </a:r>
            <a:br>
              <a:rPr lang="en-US" altLang="en-US">
                <a:solidFill>
                  <a:srgbClr val="0070C0"/>
                </a:solidFill>
              </a:rPr>
            </a:br>
            <a:r>
              <a:rPr lang="en-US" altLang="en-US">
                <a:solidFill>
                  <a:srgbClr val="0070C0"/>
                </a:solidFill>
              </a:rPr>
              <a:t>a place that was thought to be impossible </a:t>
            </a:r>
            <a:br>
              <a:rPr lang="en-US" altLang="en-US">
                <a:solidFill>
                  <a:srgbClr val="0070C0"/>
                </a:solidFill>
              </a:rPr>
            </a:br>
            <a:r>
              <a:rPr lang="en-US" altLang="en-US">
                <a:solidFill>
                  <a:srgbClr val="0070C0"/>
                </a:solidFill>
              </a:rPr>
              <a:t>to attack</a:t>
            </a:r>
            <a:r>
              <a:rPr lang="en-US" altLang="en-US" sz="1600" b="1">
                <a:solidFill>
                  <a:srgbClr val="0070C0"/>
                </a:solidFill>
              </a:rPr>
              <a:t> </a:t>
            </a: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3561810899"/>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34862"/>
                                        </p:tgtEl>
                                        <p:attrNameLst>
                                          <p:attrName>style.visibility</p:attrName>
                                        </p:attrNameLst>
                                      </p:cBhvr>
                                      <p:to>
                                        <p:strVal val="visible"/>
                                      </p:to>
                                    </p:set>
                                    <p:animEffect transition="in" filter="checkerboard(across)">
                                      <p:cBhvr>
                                        <p:cTn id="7" dur="500"/>
                                        <p:tgtEl>
                                          <p:spTgt spid="334862"/>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34863"/>
                                        </p:tgtEl>
                                        <p:attrNameLst>
                                          <p:attrName>style.visibility</p:attrName>
                                        </p:attrNameLst>
                                      </p:cBhvr>
                                      <p:to>
                                        <p:strVal val="visible"/>
                                      </p:to>
                                    </p:set>
                                    <p:animEffect transition="in" filter="wipe(left)">
                                      <p:cBhvr>
                                        <p:cTn id="11" dur="500"/>
                                        <p:tgtEl>
                                          <p:spTgt spid="33486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334867">
                                            <p:txEl>
                                              <p:pRg st="0" end="0"/>
                                            </p:txEl>
                                          </p:spTgt>
                                        </p:tgtEl>
                                        <p:attrNameLst>
                                          <p:attrName>style.visibility</p:attrName>
                                        </p:attrNameLst>
                                      </p:cBhvr>
                                      <p:to>
                                        <p:strVal val="visible"/>
                                      </p:to>
                                    </p:set>
                                    <p:animEffect transition="in" filter="box(out)">
                                      <p:cBhvr>
                                        <p:cTn id="16" dur="500"/>
                                        <p:tgtEl>
                                          <p:spTgt spid="334867">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32" fill="hold" grpId="0" nodeType="clickEffect">
                                  <p:stCondLst>
                                    <p:cond delay="0"/>
                                  </p:stCondLst>
                                  <p:childTnLst>
                                    <p:set>
                                      <p:cBhvr>
                                        <p:cTn id="20" dur="1" fill="hold">
                                          <p:stCondLst>
                                            <p:cond delay="0"/>
                                          </p:stCondLst>
                                        </p:cTn>
                                        <p:tgtEl>
                                          <p:spTgt spid="334867">
                                            <p:txEl>
                                              <p:pRg st="1" end="1"/>
                                            </p:txEl>
                                          </p:spTgt>
                                        </p:tgtEl>
                                        <p:attrNameLst>
                                          <p:attrName>style.visibility</p:attrName>
                                        </p:attrNameLst>
                                      </p:cBhvr>
                                      <p:to>
                                        <p:strVal val="visible"/>
                                      </p:to>
                                    </p:set>
                                    <p:animEffect transition="in" filter="box(out)">
                                      <p:cBhvr>
                                        <p:cTn id="21" dur="500"/>
                                        <p:tgtEl>
                                          <p:spTgt spid="334867">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 presetClass="entr" presetSubtype="32" fill="hold" grpId="0" nodeType="clickEffect">
                                  <p:stCondLst>
                                    <p:cond delay="0"/>
                                  </p:stCondLst>
                                  <p:childTnLst>
                                    <p:set>
                                      <p:cBhvr>
                                        <p:cTn id="25" dur="1" fill="hold">
                                          <p:stCondLst>
                                            <p:cond delay="0"/>
                                          </p:stCondLst>
                                        </p:cTn>
                                        <p:tgtEl>
                                          <p:spTgt spid="334867">
                                            <p:txEl>
                                              <p:pRg st="2" end="2"/>
                                            </p:txEl>
                                          </p:spTgt>
                                        </p:tgtEl>
                                        <p:attrNameLst>
                                          <p:attrName>style.visibility</p:attrName>
                                        </p:attrNameLst>
                                      </p:cBhvr>
                                      <p:to>
                                        <p:strVal val="visible"/>
                                      </p:to>
                                    </p:set>
                                    <p:animEffect transition="in" filter="box(out)">
                                      <p:cBhvr>
                                        <p:cTn id="26" dur="500"/>
                                        <p:tgtEl>
                                          <p:spTgt spid="334867">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32" fill="hold" grpId="0" nodeType="clickEffect">
                                  <p:stCondLst>
                                    <p:cond delay="0"/>
                                  </p:stCondLst>
                                  <p:childTnLst>
                                    <p:set>
                                      <p:cBhvr>
                                        <p:cTn id="30" dur="1" fill="hold">
                                          <p:stCondLst>
                                            <p:cond delay="0"/>
                                          </p:stCondLst>
                                        </p:cTn>
                                        <p:tgtEl>
                                          <p:spTgt spid="334867">
                                            <p:txEl>
                                              <p:pRg st="3" end="3"/>
                                            </p:txEl>
                                          </p:spTgt>
                                        </p:tgtEl>
                                        <p:attrNameLst>
                                          <p:attrName>style.visibility</p:attrName>
                                        </p:attrNameLst>
                                      </p:cBhvr>
                                      <p:to>
                                        <p:strVal val="visible"/>
                                      </p:to>
                                    </p:set>
                                    <p:animEffect transition="in" filter="box(out)">
                                      <p:cBhvr>
                                        <p:cTn id="31" dur="500"/>
                                        <p:tgtEl>
                                          <p:spTgt spid="334867">
                                            <p:txEl>
                                              <p:pRg st="3" end="3"/>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 presetClass="entr" presetSubtype="32" fill="hold" grpId="0" nodeType="clickEffect">
                                  <p:stCondLst>
                                    <p:cond delay="0"/>
                                  </p:stCondLst>
                                  <p:childTnLst>
                                    <p:set>
                                      <p:cBhvr>
                                        <p:cTn id="35" dur="1" fill="hold">
                                          <p:stCondLst>
                                            <p:cond delay="0"/>
                                          </p:stCondLst>
                                        </p:cTn>
                                        <p:tgtEl>
                                          <p:spTgt spid="334867">
                                            <p:txEl>
                                              <p:pRg st="4" end="4"/>
                                            </p:txEl>
                                          </p:spTgt>
                                        </p:tgtEl>
                                        <p:attrNameLst>
                                          <p:attrName>style.visibility</p:attrName>
                                        </p:attrNameLst>
                                      </p:cBhvr>
                                      <p:to>
                                        <p:strVal val="visible"/>
                                      </p:to>
                                    </p:set>
                                    <p:animEffect transition="in" filter="box(out)">
                                      <p:cBhvr>
                                        <p:cTn id="36" dur="500"/>
                                        <p:tgtEl>
                                          <p:spTgt spid="3348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4862" grpId="0" autoUpdateAnimBg="0"/>
      <p:bldP spid="334863" grpId="0" autoUpdateAnimBg="0"/>
      <p:bldP spid="334867"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86" name="Text Box 14"/>
          <p:cNvSpPr txBox="1">
            <a:spLocks noChangeArrowheads="1"/>
          </p:cNvSpPr>
          <p:nvPr/>
        </p:nvSpPr>
        <p:spPr bwMode="auto">
          <a:xfrm>
            <a:off x="1744663" y="1187450"/>
            <a:ext cx="7323137" cy="8604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FF0000"/>
                </a:solidFill>
              </a:rPr>
              <a:t>The Treaty of Paris of 1763 ended the war. In the treaty:  </a:t>
            </a:r>
          </a:p>
        </p:txBody>
      </p:sp>
      <p:sp>
        <p:nvSpPr>
          <p:cNvPr id="143370" name="Text Box 16"/>
          <p:cNvSpPr txBox="1">
            <a:spLocks noChangeArrowheads="1"/>
          </p:cNvSpPr>
          <p:nvPr/>
        </p:nvSpPr>
        <p:spPr bwMode="black">
          <a:xfrm>
            <a:off x="1743075" y="639763"/>
            <a:ext cx="7172325"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t>The Fall of New France </a:t>
            </a:r>
            <a:r>
              <a:rPr lang="en-US" altLang="en-US" b="1"/>
              <a:t>(cont.)</a:t>
            </a:r>
            <a:r>
              <a:rPr lang="en-US" altLang="en-US" sz="3200" b="1"/>
              <a:t> </a:t>
            </a:r>
          </a:p>
        </p:txBody>
      </p:sp>
      <p:sp>
        <p:nvSpPr>
          <p:cNvPr id="335889" name="Text Box 17"/>
          <p:cNvSpPr txBox="1">
            <a:spLocks noChangeArrowheads="1"/>
          </p:cNvSpPr>
          <p:nvPr/>
        </p:nvSpPr>
        <p:spPr bwMode="auto">
          <a:xfrm>
            <a:off x="1743075" y="2170113"/>
            <a:ext cx="7324725" cy="27146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6858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 typeface="Arial" charset="0"/>
              <a:buChar char="-"/>
            </a:pPr>
            <a:r>
              <a:rPr lang="en-US" altLang="en-US">
                <a:solidFill>
                  <a:srgbClr val="FF0000"/>
                </a:solidFill>
              </a:rPr>
              <a:t>France kept some of its islands in the West Indies but gave Canada and most of its lands east of the Mississippi River to Great Britain </a:t>
            </a:r>
          </a:p>
          <a:p>
            <a:pPr>
              <a:lnSpc>
                <a:spcPct val="90000"/>
              </a:lnSpc>
              <a:spcBef>
                <a:spcPct val="20000"/>
              </a:spcBef>
              <a:spcAft>
                <a:spcPct val="20000"/>
              </a:spcAft>
              <a:buFont typeface="Arial" charset="0"/>
              <a:buChar char="-"/>
            </a:pPr>
            <a:r>
              <a:rPr lang="en-US" altLang="en-US">
                <a:solidFill>
                  <a:srgbClr val="FF0000"/>
                </a:solidFill>
              </a:rPr>
              <a:t>Great Britain gained Florida from Spain </a:t>
            </a:r>
          </a:p>
          <a:p>
            <a:pPr>
              <a:lnSpc>
                <a:spcPct val="90000"/>
              </a:lnSpc>
              <a:spcBef>
                <a:spcPct val="20000"/>
              </a:spcBef>
              <a:spcAft>
                <a:spcPct val="20000"/>
              </a:spcAft>
              <a:buFont typeface="Arial" charset="0"/>
              <a:buChar char="-"/>
            </a:pPr>
            <a:r>
              <a:rPr lang="en-US" altLang="en-US">
                <a:solidFill>
                  <a:srgbClr val="FF0000"/>
                </a:solidFill>
              </a:rPr>
              <a:t>Spain received lands west of the Mississippi River (the Louisiana Territory) and the port of New Orleans </a:t>
            </a:r>
            <a:endParaRPr lang="en-US" altLang="en-US" sz="2800">
              <a:solidFill>
                <a:srgbClr val="FF0000"/>
              </a:solidFill>
            </a:endParaRPr>
          </a:p>
        </p:txBody>
      </p:sp>
      <p:sp>
        <p:nvSpPr>
          <p:cNvPr id="335890" name="Text Box 18"/>
          <p:cNvSpPr txBox="1">
            <a:spLocks noChangeArrowheads="1"/>
          </p:cNvSpPr>
          <p:nvPr/>
        </p:nvSpPr>
        <p:spPr bwMode="auto">
          <a:xfrm>
            <a:off x="1744663" y="4921250"/>
            <a:ext cx="7170737" cy="124460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FF0000"/>
                </a:solidFill>
              </a:rPr>
              <a:t>North America was now divided between Britain and Spain with the Mississippi River as the boundary.</a:t>
            </a:r>
            <a:endParaRPr lang="en-US" altLang="en-US" sz="1600" b="1">
              <a:solidFill>
                <a:srgbClr val="FF0000"/>
              </a:solidFill>
            </a:endParaRP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4061993785"/>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5886"/>
                                        </p:tgtEl>
                                        <p:attrNameLst>
                                          <p:attrName>style.visibility</p:attrName>
                                        </p:attrNameLst>
                                      </p:cBhvr>
                                      <p:to>
                                        <p:strVal val="visible"/>
                                      </p:to>
                                    </p:set>
                                    <p:animEffect transition="in" filter="wipe(left)">
                                      <p:cBhvr>
                                        <p:cTn id="7" dur="500"/>
                                        <p:tgtEl>
                                          <p:spTgt spid="3358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35889">
                                            <p:txEl>
                                              <p:pRg st="0" end="0"/>
                                            </p:txEl>
                                          </p:spTgt>
                                        </p:tgtEl>
                                        <p:attrNameLst>
                                          <p:attrName>style.visibility</p:attrName>
                                        </p:attrNameLst>
                                      </p:cBhvr>
                                      <p:to>
                                        <p:strVal val="visible"/>
                                      </p:to>
                                    </p:set>
                                    <p:animEffect transition="in" filter="box(out)">
                                      <p:cBhvr>
                                        <p:cTn id="12" dur="500"/>
                                        <p:tgtEl>
                                          <p:spTgt spid="33588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35889">
                                            <p:txEl>
                                              <p:pRg st="1" end="1"/>
                                            </p:txEl>
                                          </p:spTgt>
                                        </p:tgtEl>
                                        <p:attrNameLst>
                                          <p:attrName>style.visibility</p:attrName>
                                        </p:attrNameLst>
                                      </p:cBhvr>
                                      <p:to>
                                        <p:strVal val="visible"/>
                                      </p:to>
                                    </p:set>
                                    <p:animEffect transition="in" filter="box(out)">
                                      <p:cBhvr>
                                        <p:cTn id="17" dur="500"/>
                                        <p:tgtEl>
                                          <p:spTgt spid="33588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35889">
                                            <p:txEl>
                                              <p:pRg st="2" end="2"/>
                                            </p:txEl>
                                          </p:spTgt>
                                        </p:tgtEl>
                                        <p:attrNameLst>
                                          <p:attrName>style.visibility</p:attrName>
                                        </p:attrNameLst>
                                      </p:cBhvr>
                                      <p:to>
                                        <p:strVal val="visible"/>
                                      </p:to>
                                    </p:set>
                                    <p:animEffect transition="in" filter="box(out)">
                                      <p:cBhvr>
                                        <p:cTn id="22" dur="500"/>
                                        <p:tgtEl>
                                          <p:spTgt spid="33588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35890">
                                            <p:txEl>
                                              <p:pRg st="0" end="0"/>
                                            </p:txEl>
                                          </p:spTgt>
                                        </p:tgtEl>
                                        <p:attrNameLst>
                                          <p:attrName>style.visibility</p:attrName>
                                        </p:attrNameLst>
                                      </p:cBhvr>
                                      <p:to>
                                        <p:strVal val="visible"/>
                                      </p:to>
                                    </p:set>
                                    <p:animEffect transition="in" filter="wipe(left)">
                                      <p:cBhvr>
                                        <p:cTn id="27" dur="500"/>
                                        <p:tgtEl>
                                          <p:spTgt spid="33589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886" grpId="0" autoUpdateAnimBg="0"/>
      <p:bldP spid="335889" grpId="0" build="p" autoUpdateAnimBg="0"/>
      <p:bldP spid="335890"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50" name="Text Box 14"/>
          <p:cNvSpPr txBox="1">
            <a:spLocks noChangeArrowheads="1"/>
          </p:cNvSpPr>
          <p:nvPr/>
        </p:nvSpPr>
        <p:spPr bwMode="black">
          <a:xfrm>
            <a:off x="1743075" y="639763"/>
            <a:ext cx="4903788"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t>Trouble on the Frontier </a:t>
            </a:r>
          </a:p>
        </p:txBody>
      </p:sp>
      <p:sp>
        <p:nvSpPr>
          <p:cNvPr id="347151" name="Text Box 15"/>
          <p:cNvSpPr txBox="1">
            <a:spLocks noChangeArrowheads="1"/>
          </p:cNvSpPr>
          <p:nvPr/>
        </p:nvSpPr>
        <p:spPr bwMode="auto">
          <a:xfrm>
            <a:off x="1744663" y="1187450"/>
            <a:ext cx="7323137" cy="124460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FF0000"/>
                </a:solidFill>
              </a:rPr>
              <a:t>The British victory left the Native Americans without their ally and main trading partner.  </a:t>
            </a:r>
          </a:p>
        </p:txBody>
      </p:sp>
      <p:sp>
        <p:nvSpPr>
          <p:cNvPr id="347157" name="Text Box 21"/>
          <p:cNvSpPr txBox="1">
            <a:spLocks noChangeArrowheads="1"/>
          </p:cNvSpPr>
          <p:nvPr/>
        </p:nvSpPr>
        <p:spPr bwMode="auto">
          <a:xfrm>
            <a:off x="1744663" y="2513013"/>
            <a:ext cx="7170737" cy="162877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t>The British raised prices of goods, did not pay the Native Americans for their land, and began new settlements in western Pennsylvania.</a:t>
            </a:r>
            <a:endParaRPr lang="en-US" altLang="en-US" sz="1600" b="1"/>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2776183310"/>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47150"/>
                                        </p:tgtEl>
                                        <p:attrNameLst>
                                          <p:attrName>style.visibility</p:attrName>
                                        </p:attrNameLst>
                                      </p:cBhvr>
                                      <p:to>
                                        <p:strVal val="visible"/>
                                      </p:to>
                                    </p:set>
                                    <p:animEffect transition="in" filter="checkerboard(across)">
                                      <p:cBhvr>
                                        <p:cTn id="7" dur="500"/>
                                        <p:tgtEl>
                                          <p:spTgt spid="347150"/>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47151"/>
                                        </p:tgtEl>
                                        <p:attrNameLst>
                                          <p:attrName>style.visibility</p:attrName>
                                        </p:attrNameLst>
                                      </p:cBhvr>
                                      <p:to>
                                        <p:strVal val="visible"/>
                                      </p:to>
                                    </p:set>
                                    <p:animEffect transition="in" filter="wipe(left)">
                                      <p:cBhvr>
                                        <p:cTn id="11" dur="500"/>
                                        <p:tgtEl>
                                          <p:spTgt spid="34715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47157">
                                            <p:txEl>
                                              <p:pRg st="0" end="0"/>
                                            </p:txEl>
                                          </p:spTgt>
                                        </p:tgtEl>
                                        <p:attrNameLst>
                                          <p:attrName>style.visibility</p:attrName>
                                        </p:attrNameLst>
                                      </p:cBhvr>
                                      <p:to>
                                        <p:strVal val="visible"/>
                                      </p:to>
                                    </p:set>
                                    <p:animEffect transition="in" filter="wipe(left)">
                                      <p:cBhvr>
                                        <p:cTn id="16" dur="500"/>
                                        <p:tgtEl>
                                          <p:spTgt spid="34715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0" grpId="0" autoUpdateAnimBg="0"/>
      <p:bldP spid="347151" grpId="0" autoUpdateAnimBg="0"/>
      <p:bldP spid="347157"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4" name="Text Box 14"/>
          <p:cNvSpPr txBox="1">
            <a:spLocks noChangeArrowheads="1"/>
          </p:cNvSpPr>
          <p:nvPr/>
        </p:nvSpPr>
        <p:spPr bwMode="auto">
          <a:xfrm>
            <a:off x="1744663" y="1187450"/>
            <a:ext cx="7323137" cy="8604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FF0000"/>
                </a:solidFill>
              </a:rPr>
              <a:t>Pontiac was a chief of an Ottawa village near Detroit. </a:t>
            </a:r>
          </a:p>
        </p:txBody>
      </p:sp>
      <p:sp>
        <p:nvSpPr>
          <p:cNvPr id="348175" name="Text Box 15"/>
          <p:cNvSpPr txBox="1">
            <a:spLocks noChangeArrowheads="1"/>
          </p:cNvSpPr>
          <p:nvPr/>
        </p:nvSpPr>
        <p:spPr bwMode="auto">
          <a:xfrm>
            <a:off x="1744663" y="2132013"/>
            <a:ext cx="7170737" cy="42767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t>He put together an alliance of Native American peoples in 1763. </a:t>
            </a:r>
          </a:p>
          <a:p>
            <a:pPr>
              <a:lnSpc>
                <a:spcPct val="90000"/>
              </a:lnSpc>
              <a:spcBef>
                <a:spcPct val="20000"/>
              </a:spcBef>
              <a:spcAft>
                <a:spcPct val="20000"/>
              </a:spcAft>
              <a:buFontTx/>
              <a:buChar char="•"/>
            </a:pPr>
            <a:r>
              <a:rPr lang="en-US" altLang="en-US" sz="2800">
                <a:solidFill>
                  <a:srgbClr val="FF0000"/>
                </a:solidFill>
              </a:rPr>
              <a:t>In the spring, they attacked the British fort at Detroit</a:t>
            </a:r>
            <a:r>
              <a:rPr lang="en-US" altLang="en-US" sz="2800">
                <a:solidFill>
                  <a:schemeClr val="bg1"/>
                </a:solidFill>
              </a:rPr>
              <a:t>, </a:t>
            </a:r>
            <a:r>
              <a:rPr lang="en-US" altLang="en-US" sz="2800"/>
              <a:t>captured other British outposts in the Great Lakes region, </a:t>
            </a:r>
            <a:r>
              <a:rPr lang="en-US" altLang="en-US" sz="2800">
                <a:solidFill>
                  <a:srgbClr val="FF0000"/>
                </a:solidFill>
              </a:rPr>
              <a:t>and led a series of raids called Pontiac’s War </a:t>
            </a:r>
            <a:r>
              <a:rPr lang="en-US" altLang="en-US" sz="2800"/>
              <a:t>along the Pennsylvania and Virginia frontiers.  </a:t>
            </a:r>
          </a:p>
          <a:p>
            <a:pPr>
              <a:lnSpc>
                <a:spcPct val="90000"/>
              </a:lnSpc>
              <a:spcBef>
                <a:spcPct val="20000"/>
              </a:spcBef>
              <a:spcAft>
                <a:spcPct val="20000"/>
              </a:spcAft>
              <a:buFontTx/>
              <a:buChar char="•"/>
            </a:pPr>
            <a:r>
              <a:rPr lang="en-US" altLang="en-US" sz="2800"/>
              <a:t>The war ended in August 1765 when Pontiac heard that the French signed the Treaty of Paris</a:t>
            </a:r>
            <a:r>
              <a:rPr lang="en-US" altLang="en-US" sz="2800">
                <a:solidFill>
                  <a:schemeClr val="bg1"/>
                </a:solidFill>
              </a:rPr>
              <a:t>.</a:t>
            </a:r>
          </a:p>
        </p:txBody>
      </p:sp>
      <p:sp>
        <p:nvSpPr>
          <p:cNvPr id="146443" name="Text Box 16"/>
          <p:cNvSpPr txBox="1">
            <a:spLocks noChangeArrowheads="1"/>
          </p:cNvSpPr>
          <p:nvPr/>
        </p:nvSpPr>
        <p:spPr bwMode="black">
          <a:xfrm>
            <a:off x="1743075" y="639763"/>
            <a:ext cx="7096125"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t>Trouble on the Frontier </a:t>
            </a:r>
            <a:r>
              <a:rPr lang="en-US" altLang="en-US" b="1"/>
              <a:t>(cont.)</a:t>
            </a:r>
            <a:r>
              <a:rPr lang="en-US" altLang="en-US" sz="3200" b="1"/>
              <a:t> </a:t>
            </a:r>
          </a:p>
        </p:txBody>
      </p:sp>
    </p:spTree>
    <p:extLst>
      <p:ext uri="{BB962C8B-B14F-4D97-AF65-F5344CB8AC3E}">
        <p14:creationId xmlns:p14="http://schemas.microsoft.com/office/powerpoint/2010/main" val="832092639"/>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8174"/>
                                        </p:tgtEl>
                                        <p:attrNameLst>
                                          <p:attrName>style.visibility</p:attrName>
                                        </p:attrNameLst>
                                      </p:cBhvr>
                                      <p:to>
                                        <p:strVal val="visible"/>
                                      </p:to>
                                    </p:set>
                                    <p:animEffect transition="in" filter="wipe(left)">
                                      <p:cBhvr>
                                        <p:cTn id="7" dur="500"/>
                                        <p:tgtEl>
                                          <p:spTgt spid="3481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8175">
                                            <p:txEl>
                                              <p:pRg st="0" end="0"/>
                                            </p:txEl>
                                          </p:spTgt>
                                        </p:tgtEl>
                                        <p:attrNameLst>
                                          <p:attrName>style.visibility</p:attrName>
                                        </p:attrNameLst>
                                      </p:cBhvr>
                                      <p:to>
                                        <p:strVal val="visible"/>
                                      </p:to>
                                    </p:set>
                                    <p:animEffect transition="in" filter="wipe(left)">
                                      <p:cBhvr>
                                        <p:cTn id="12" dur="500"/>
                                        <p:tgtEl>
                                          <p:spTgt spid="3481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48175">
                                            <p:txEl>
                                              <p:pRg st="1" end="1"/>
                                            </p:txEl>
                                          </p:spTgt>
                                        </p:tgtEl>
                                        <p:attrNameLst>
                                          <p:attrName>style.visibility</p:attrName>
                                        </p:attrNameLst>
                                      </p:cBhvr>
                                      <p:to>
                                        <p:strVal val="visible"/>
                                      </p:to>
                                    </p:set>
                                    <p:animEffect transition="in" filter="wipe(left)">
                                      <p:cBhvr>
                                        <p:cTn id="17" dur="500"/>
                                        <p:tgtEl>
                                          <p:spTgt spid="34817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48175">
                                            <p:txEl>
                                              <p:pRg st="2" end="2"/>
                                            </p:txEl>
                                          </p:spTgt>
                                        </p:tgtEl>
                                        <p:attrNameLst>
                                          <p:attrName>style.visibility</p:attrName>
                                        </p:attrNameLst>
                                      </p:cBhvr>
                                      <p:to>
                                        <p:strVal val="visible"/>
                                      </p:to>
                                    </p:set>
                                    <p:animEffect transition="in" filter="wipe(left)">
                                      <p:cBhvr>
                                        <p:cTn id="22" dur="500"/>
                                        <p:tgtEl>
                                          <p:spTgt spid="3481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74" grpId="0" autoUpdateAnimBg="0"/>
      <p:bldP spid="348175"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98" name="Text Box 14"/>
          <p:cNvSpPr txBox="1">
            <a:spLocks noChangeArrowheads="1"/>
          </p:cNvSpPr>
          <p:nvPr/>
        </p:nvSpPr>
        <p:spPr bwMode="auto">
          <a:xfrm>
            <a:off x="1744663" y="1187450"/>
            <a:ext cx="7323137" cy="124460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FF0000"/>
                </a:solidFill>
              </a:rPr>
              <a:t>To prevent more fighting and westward expansion, Britain established the Proclamation of 1763.  </a:t>
            </a:r>
          </a:p>
        </p:txBody>
      </p:sp>
      <p:sp>
        <p:nvSpPr>
          <p:cNvPr id="147465" name="Text Box 16"/>
          <p:cNvSpPr txBox="1">
            <a:spLocks noChangeArrowheads="1"/>
          </p:cNvSpPr>
          <p:nvPr/>
        </p:nvSpPr>
        <p:spPr bwMode="black">
          <a:xfrm>
            <a:off x="1743075" y="639763"/>
            <a:ext cx="5953125"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t>Trouble on the Frontier </a:t>
            </a:r>
            <a:r>
              <a:rPr lang="en-US" altLang="en-US" b="1"/>
              <a:t>(cont.)</a:t>
            </a:r>
            <a:r>
              <a:rPr lang="en-US" altLang="en-US" sz="3200" b="1"/>
              <a:t> </a:t>
            </a:r>
          </a:p>
        </p:txBody>
      </p:sp>
      <p:sp>
        <p:nvSpPr>
          <p:cNvPr id="349204" name="Text Box 20"/>
          <p:cNvSpPr txBox="1">
            <a:spLocks noChangeArrowheads="1"/>
          </p:cNvSpPr>
          <p:nvPr/>
        </p:nvSpPr>
        <p:spPr bwMode="auto">
          <a:xfrm>
            <a:off x="1744663" y="2511425"/>
            <a:ext cx="7170737" cy="295275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FF0000"/>
                </a:solidFill>
              </a:rPr>
              <a:t>The king declared the Appalachian Mountains as the temporary boundary for </a:t>
            </a:r>
            <a:r>
              <a:rPr lang="en-US" altLang="en-US" sz="2800"/>
              <a:t>the colonies. </a:t>
            </a:r>
          </a:p>
          <a:p>
            <a:pPr>
              <a:lnSpc>
                <a:spcPct val="90000"/>
              </a:lnSpc>
              <a:spcBef>
                <a:spcPct val="20000"/>
              </a:spcBef>
              <a:spcAft>
                <a:spcPct val="20000"/>
              </a:spcAft>
              <a:buFontTx/>
              <a:buChar char="•"/>
            </a:pPr>
            <a:r>
              <a:rPr lang="en-US" altLang="en-US" sz="2800"/>
              <a:t>This created more conflicts between Britain and the colonies, especially to those people who owned or invested in land west of the mountains</a:t>
            </a:r>
            <a:r>
              <a:rPr lang="en-US" altLang="en-US" sz="2800">
                <a:solidFill>
                  <a:schemeClr val="bg1"/>
                </a:solidFill>
              </a:rPr>
              <a:t>. </a:t>
            </a: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1083536997"/>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9198"/>
                                        </p:tgtEl>
                                        <p:attrNameLst>
                                          <p:attrName>style.visibility</p:attrName>
                                        </p:attrNameLst>
                                      </p:cBhvr>
                                      <p:to>
                                        <p:strVal val="visible"/>
                                      </p:to>
                                    </p:set>
                                    <p:animEffect transition="in" filter="wipe(left)">
                                      <p:cBhvr>
                                        <p:cTn id="7" dur="500"/>
                                        <p:tgtEl>
                                          <p:spTgt spid="3491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9204">
                                            <p:txEl>
                                              <p:pRg st="0" end="0"/>
                                            </p:txEl>
                                          </p:spTgt>
                                        </p:tgtEl>
                                        <p:attrNameLst>
                                          <p:attrName>style.visibility</p:attrName>
                                        </p:attrNameLst>
                                      </p:cBhvr>
                                      <p:to>
                                        <p:strVal val="visible"/>
                                      </p:to>
                                    </p:set>
                                    <p:animEffect transition="in" filter="wipe(left)">
                                      <p:cBhvr>
                                        <p:cTn id="12" dur="500"/>
                                        <p:tgtEl>
                                          <p:spTgt spid="34920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49204">
                                            <p:txEl>
                                              <p:pRg st="1" end="1"/>
                                            </p:txEl>
                                          </p:spTgt>
                                        </p:tgtEl>
                                        <p:attrNameLst>
                                          <p:attrName>style.visibility</p:attrName>
                                        </p:attrNameLst>
                                      </p:cBhvr>
                                      <p:to>
                                        <p:strVal val="visible"/>
                                      </p:to>
                                    </p:set>
                                    <p:animEffect transition="in" filter="wipe(left)">
                                      <p:cBhvr>
                                        <p:cTn id="17" dur="500"/>
                                        <p:tgtEl>
                                          <p:spTgt spid="34920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9198" grpId="0" autoUpdateAnimBg="0"/>
      <p:bldP spid="349204"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itle 1"/>
          <p:cNvSpPr>
            <a:spLocks noGrp="1"/>
          </p:cNvSpPr>
          <p:nvPr>
            <p:ph type="title"/>
          </p:nvPr>
        </p:nvSpPr>
        <p:spPr/>
        <p:txBody>
          <a:bodyPr/>
          <a:lstStyle/>
          <a:p>
            <a:endParaRPr lang="en-US" altLang="en-US" smtClean="0"/>
          </a:p>
        </p:txBody>
      </p:sp>
      <p:sp>
        <p:nvSpPr>
          <p:cNvPr id="14848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tLang="en-US" smtClean="0"/>
          </a:p>
        </p:txBody>
      </p:sp>
      <p:pic>
        <p:nvPicPr>
          <p:cNvPr id="148484" name="Picture 2" descr="http://missasmith.wikispaces.com/file/view/before_after_French_and_Indian_War_ma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533400"/>
            <a:ext cx="8991600" cy="614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90476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62" name="Text Box 10"/>
          <p:cNvSpPr txBox="1">
            <a:spLocks noChangeArrowheads="1"/>
          </p:cNvSpPr>
          <p:nvPr/>
        </p:nvSpPr>
        <p:spPr bwMode="auto">
          <a:xfrm>
            <a:off x="1717675" y="1158875"/>
            <a:ext cx="7323138" cy="47625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00B050"/>
                </a:solidFill>
              </a:rPr>
              <a:t>Most New Englanders lived in towns.  </a:t>
            </a:r>
          </a:p>
        </p:txBody>
      </p:sp>
      <p:sp>
        <p:nvSpPr>
          <p:cNvPr id="407569" name="Text Box 17"/>
          <p:cNvSpPr txBox="1">
            <a:spLocks noChangeArrowheads="1"/>
          </p:cNvSpPr>
          <p:nvPr/>
        </p:nvSpPr>
        <p:spPr bwMode="auto">
          <a:xfrm>
            <a:off x="1744663" y="1741488"/>
            <a:ext cx="7170737" cy="218440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00B050"/>
                </a:solidFill>
              </a:rPr>
              <a:t>Each New England town had a meetinghouse facing a green, or common, where cows grazed and the army trained.  </a:t>
            </a:r>
          </a:p>
          <a:p>
            <a:pPr>
              <a:lnSpc>
                <a:spcPct val="90000"/>
              </a:lnSpc>
              <a:spcBef>
                <a:spcPct val="20000"/>
              </a:spcBef>
              <a:spcAft>
                <a:spcPct val="20000"/>
              </a:spcAft>
              <a:buFontTx/>
              <a:buChar char="•"/>
            </a:pPr>
            <a:r>
              <a:rPr lang="en-US" altLang="en-US" sz="2800">
                <a:solidFill>
                  <a:srgbClr val="00B050"/>
                </a:solidFill>
              </a:rPr>
              <a:t>The meetinghouse was used for both town meetings and church services.</a:t>
            </a:r>
          </a:p>
        </p:txBody>
      </p:sp>
      <p:sp>
        <p:nvSpPr>
          <p:cNvPr id="49165" name="Text Box 21"/>
          <p:cNvSpPr txBox="1">
            <a:spLocks noChangeArrowheads="1"/>
          </p:cNvSpPr>
          <p:nvPr/>
        </p:nvSpPr>
        <p:spPr bwMode="black">
          <a:xfrm>
            <a:off x="1743075" y="639763"/>
            <a:ext cx="6105525"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t>New England Colonies </a:t>
            </a:r>
            <a:r>
              <a:rPr lang="en-US" altLang="en-US" b="1"/>
              <a:t>(cont.)</a:t>
            </a:r>
            <a:r>
              <a:rPr lang="en-US" altLang="en-US" sz="3200" b="1"/>
              <a:t> </a:t>
            </a:r>
          </a:p>
        </p:txBody>
      </p:sp>
    </p:spTree>
    <p:extLst>
      <p:ext uri="{BB962C8B-B14F-4D97-AF65-F5344CB8AC3E}">
        <p14:creationId xmlns:p14="http://schemas.microsoft.com/office/powerpoint/2010/main" val="954649448"/>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7562"/>
                                        </p:tgtEl>
                                        <p:attrNameLst>
                                          <p:attrName>style.visibility</p:attrName>
                                        </p:attrNameLst>
                                      </p:cBhvr>
                                      <p:to>
                                        <p:strVal val="visible"/>
                                      </p:to>
                                    </p:set>
                                    <p:animEffect transition="in" filter="wipe(left)">
                                      <p:cBhvr>
                                        <p:cTn id="7" dur="500"/>
                                        <p:tgtEl>
                                          <p:spTgt spid="4075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7569">
                                            <p:txEl>
                                              <p:pRg st="0" end="0"/>
                                            </p:txEl>
                                          </p:spTgt>
                                        </p:tgtEl>
                                        <p:attrNameLst>
                                          <p:attrName>style.visibility</p:attrName>
                                        </p:attrNameLst>
                                      </p:cBhvr>
                                      <p:to>
                                        <p:strVal val="visible"/>
                                      </p:to>
                                    </p:set>
                                    <p:animEffect transition="in" filter="wipe(left)">
                                      <p:cBhvr>
                                        <p:cTn id="12" dur="500"/>
                                        <p:tgtEl>
                                          <p:spTgt spid="40756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7569">
                                            <p:txEl>
                                              <p:pRg st="1" end="1"/>
                                            </p:txEl>
                                          </p:spTgt>
                                        </p:tgtEl>
                                        <p:attrNameLst>
                                          <p:attrName>style.visibility</p:attrName>
                                        </p:attrNameLst>
                                      </p:cBhvr>
                                      <p:to>
                                        <p:strVal val="visible"/>
                                      </p:to>
                                    </p:set>
                                    <p:animEffect transition="in" filter="wipe(left)">
                                      <p:cBhvr>
                                        <p:cTn id="17" dur="500"/>
                                        <p:tgtEl>
                                          <p:spTgt spid="40756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562" grpId="0" autoUpdateAnimBg="0"/>
      <p:bldP spid="40756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4" name="Text Box 14"/>
          <p:cNvSpPr txBox="1">
            <a:spLocks noChangeArrowheads="1"/>
          </p:cNvSpPr>
          <p:nvPr/>
        </p:nvSpPr>
        <p:spPr bwMode="black">
          <a:xfrm>
            <a:off x="1743075" y="639763"/>
            <a:ext cx="6105525"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t>New England Colonies </a:t>
            </a:r>
            <a:r>
              <a:rPr lang="en-US" altLang="en-US" b="1"/>
              <a:t>(cont.)</a:t>
            </a:r>
            <a:r>
              <a:rPr lang="en-US" altLang="en-US" sz="3200" b="1"/>
              <a:t> </a:t>
            </a:r>
          </a:p>
        </p:txBody>
      </p:sp>
      <p:sp>
        <p:nvSpPr>
          <p:cNvPr id="27678" name="Text Box 30"/>
          <p:cNvSpPr txBox="1">
            <a:spLocks noChangeArrowheads="1"/>
          </p:cNvSpPr>
          <p:nvPr/>
        </p:nvSpPr>
        <p:spPr bwMode="auto">
          <a:xfrm>
            <a:off x="1744663" y="1187450"/>
            <a:ext cx="7323137" cy="8604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0070C0"/>
                </a:solidFill>
              </a:rPr>
              <a:t>The soil in New England made farming difficult.  </a:t>
            </a:r>
          </a:p>
        </p:txBody>
      </p:sp>
      <p:sp>
        <p:nvSpPr>
          <p:cNvPr id="27679" name="Text Box 31"/>
          <p:cNvSpPr txBox="1">
            <a:spLocks noChangeArrowheads="1"/>
          </p:cNvSpPr>
          <p:nvPr/>
        </p:nvSpPr>
        <p:spPr bwMode="auto">
          <a:xfrm>
            <a:off x="1744663" y="2128838"/>
            <a:ext cx="7170737" cy="218440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0070C0"/>
                </a:solidFill>
              </a:rPr>
              <a:t>Farming produced just enough to meet the needs of families. This was called </a:t>
            </a:r>
            <a:r>
              <a:rPr lang="en-US" altLang="en-US" sz="2800" b="1">
                <a:solidFill>
                  <a:srgbClr val="0070C0"/>
                </a:solidFill>
              </a:rPr>
              <a:t>subsistence farming. </a:t>
            </a:r>
            <a:r>
              <a:rPr lang="en-US" altLang="en-US" sz="2800">
                <a:solidFill>
                  <a:srgbClr val="0070C0"/>
                </a:solidFill>
              </a:rPr>
              <a:t> </a:t>
            </a:r>
          </a:p>
          <a:p>
            <a:pPr>
              <a:lnSpc>
                <a:spcPct val="90000"/>
              </a:lnSpc>
              <a:spcBef>
                <a:spcPct val="20000"/>
              </a:spcBef>
              <a:spcAft>
                <a:spcPct val="20000"/>
              </a:spcAft>
              <a:buFontTx/>
              <a:buChar char="•"/>
            </a:pPr>
            <a:r>
              <a:rPr lang="en-US" altLang="en-US" sz="2800">
                <a:solidFill>
                  <a:srgbClr val="FF0000"/>
                </a:solidFill>
              </a:rPr>
              <a:t>The farms in New England were also smaller than in the South.</a:t>
            </a:r>
          </a:p>
        </p:txBody>
      </p:sp>
    </p:spTree>
    <p:extLst>
      <p:ext uri="{BB962C8B-B14F-4D97-AF65-F5344CB8AC3E}">
        <p14:creationId xmlns:p14="http://schemas.microsoft.com/office/powerpoint/2010/main" val="3305662322"/>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678"/>
                                        </p:tgtEl>
                                        <p:attrNameLst>
                                          <p:attrName>style.visibility</p:attrName>
                                        </p:attrNameLst>
                                      </p:cBhvr>
                                      <p:to>
                                        <p:strVal val="visible"/>
                                      </p:to>
                                    </p:set>
                                    <p:animEffect transition="in" filter="wipe(left)">
                                      <p:cBhvr>
                                        <p:cTn id="7" dur="500"/>
                                        <p:tgtEl>
                                          <p:spTgt spid="276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79">
                                            <p:txEl>
                                              <p:pRg st="0" end="0"/>
                                            </p:txEl>
                                          </p:spTgt>
                                        </p:tgtEl>
                                        <p:attrNameLst>
                                          <p:attrName>style.visibility</p:attrName>
                                        </p:attrNameLst>
                                      </p:cBhvr>
                                      <p:to>
                                        <p:strVal val="visible"/>
                                      </p:to>
                                    </p:set>
                                    <p:animEffect transition="in" filter="wipe(left)">
                                      <p:cBhvr>
                                        <p:cTn id="12" dur="500"/>
                                        <p:tgtEl>
                                          <p:spTgt spid="2767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679">
                                            <p:txEl>
                                              <p:pRg st="1" end="1"/>
                                            </p:txEl>
                                          </p:spTgt>
                                        </p:tgtEl>
                                        <p:attrNameLst>
                                          <p:attrName>style.visibility</p:attrName>
                                        </p:attrNameLst>
                                      </p:cBhvr>
                                      <p:to>
                                        <p:strVal val="visible"/>
                                      </p:to>
                                    </p:set>
                                    <p:animEffect transition="in" filter="wipe(left)">
                                      <p:cBhvr>
                                        <p:cTn id="17" dur="500"/>
                                        <p:tgtEl>
                                          <p:spTgt spid="276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78" grpId="0" autoUpdateAnimBg="0"/>
      <p:bldP spid="2767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8" name="Text Box 9"/>
          <p:cNvSpPr txBox="1">
            <a:spLocks noChangeArrowheads="1"/>
          </p:cNvSpPr>
          <p:nvPr/>
        </p:nvSpPr>
        <p:spPr bwMode="black">
          <a:xfrm>
            <a:off x="1743075" y="639763"/>
            <a:ext cx="61055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solidFill>
                  <a:srgbClr val="F2CB68"/>
                </a:solidFill>
              </a:rPr>
              <a:t>New England Colonies </a:t>
            </a:r>
            <a:r>
              <a:rPr lang="en-US" altLang="en-US" b="1">
                <a:solidFill>
                  <a:srgbClr val="F2CB68"/>
                </a:solidFill>
              </a:rPr>
              <a:t>(cont.)</a:t>
            </a:r>
            <a:r>
              <a:rPr lang="en-US" altLang="en-US" sz="3200" b="1">
                <a:solidFill>
                  <a:srgbClr val="F2CB68"/>
                </a:solidFill>
              </a:rPr>
              <a:t> </a:t>
            </a:r>
          </a:p>
        </p:txBody>
      </p:sp>
      <p:sp>
        <p:nvSpPr>
          <p:cNvPr id="408591" name="Text Box 15"/>
          <p:cNvSpPr txBox="1">
            <a:spLocks noChangeArrowheads="1"/>
          </p:cNvSpPr>
          <p:nvPr/>
        </p:nvSpPr>
        <p:spPr bwMode="auto">
          <a:xfrm>
            <a:off x="1744663" y="1187450"/>
            <a:ext cx="7323137" cy="47625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chemeClr val="bg1"/>
                </a:solidFill>
              </a:rPr>
              <a:t>Small businesses thrived.  </a:t>
            </a:r>
          </a:p>
        </p:txBody>
      </p:sp>
      <p:sp>
        <p:nvSpPr>
          <p:cNvPr id="408592" name="Text Box 16"/>
          <p:cNvSpPr txBox="1">
            <a:spLocks noChangeArrowheads="1"/>
          </p:cNvSpPr>
          <p:nvPr/>
        </p:nvSpPr>
        <p:spPr bwMode="auto">
          <a:xfrm>
            <a:off x="1744663" y="1741488"/>
            <a:ext cx="7170737" cy="2184400"/>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chemeClr val="bg1"/>
                </a:solidFill>
              </a:rPr>
              <a:t>In New England Skilled craftspeople, such as blacksmiths, furniture makers, and printers, started businesses.  </a:t>
            </a:r>
          </a:p>
          <a:p>
            <a:pPr>
              <a:lnSpc>
                <a:spcPct val="90000"/>
              </a:lnSpc>
              <a:spcBef>
                <a:spcPct val="20000"/>
              </a:spcBef>
              <a:spcAft>
                <a:spcPct val="20000"/>
              </a:spcAft>
              <a:buFontTx/>
              <a:buChar char="•"/>
            </a:pPr>
            <a:r>
              <a:rPr lang="en-US" altLang="en-US" sz="2800">
                <a:solidFill>
                  <a:srgbClr val="0070C0"/>
                </a:solidFill>
              </a:rPr>
              <a:t>Women often produced extra candles, garments, and soup to sell or trade.</a:t>
            </a:r>
          </a:p>
        </p:txBody>
      </p:sp>
    </p:spTree>
    <p:extLst>
      <p:ext uri="{BB962C8B-B14F-4D97-AF65-F5344CB8AC3E}">
        <p14:creationId xmlns:p14="http://schemas.microsoft.com/office/powerpoint/2010/main" val="3309698330"/>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8591"/>
                                        </p:tgtEl>
                                        <p:attrNameLst>
                                          <p:attrName>style.visibility</p:attrName>
                                        </p:attrNameLst>
                                      </p:cBhvr>
                                      <p:to>
                                        <p:strVal val="visible"/>
                                      </p:to>
                                    </p:set>
                                    <p:animEffect transition="in" filter="wipe(left)">
                                      <p:cBhvr>
                                        <p:cTn id="7" dur="500"/>
                                        <p:tgtEl>
                                          <p:spTgt spid="4085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8592">
                                            <p:txEl>
                                              <p:pRg st="0" end="0"/>
                                            </p:txEl>
                                          </p:spTgt>
                                        </p:tgtEl>
                                        <p:attrNameLst>
                                          <p:attrName>style.visibility</p:attrName>
                                        </p:attrNameLst>
                                      </p:cBhvr>
                                      <p:to>
                                        <p:strVal val="visible"/>
                                      </p:to>
                                    </p:set>
                                    <p:animEffect transition="in" filter="wipe(left)">
                                      <p:cBhvr>
                                        <p:cTn id="12" dur="500"/>
                                        <p:tgtEl>
                                          <p:spTgt spid="40859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8592">
                                            <p:txEl>
                                              <p:pRg st="1" end="1"/>
                                            </p:txEl>
                                          </p:spTgt>
                                        </p:tgtEl>
                                        <p:attrNameLst>
                                          <p:attrName>style.visibility</p:attrName>
                                        </p:attrNameLst>
                                      </p:cBhvr>
                                      <p:to>
                                        <p:strVal val="visible"/>
                                      </p:to>
                                    </p:set>
                                    <p:animEffect transition="in" filter="wipe(left)">
                                      <p:cBhvr>
                                        <p:cTn id="17" dur="500"/>
                                        <p:tgtEl>
                                          <p:spTgt spid="40859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8591" grpId="0" autoUpdateAnimBg="0"/>
      <p:bldP spid="408592"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05" name="Text Box 33"/>
          <p:cNvSpPr txBox="1">
            <a:spLocks noChangeArrowheads="1"/>
          </p:cNvSpPr>
          <p:nvPr/>
        </p:nvSpPr>
        <p:spPr bwMode="auto">
          <a:xfrm>
            <a:off x="1624013" y="673100"/>
            <a:ext cx="7323137" cy="1643063"/>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a:solidFill>
                  <a:srgbClr val="FF0000"/>
                </a:solidFill>
              </a:rPr>
              <a:t>Fishbuilding and Shipping were important industries.  </a:t>
            </a:r>
            <a:r>
              <a:rPr lang="en-US" altLang="en-US" sz="2800">
                <a:solidFill>
                  <a:srgbClr val="0070C0"/>
                </a:solidFill>
              </a:rPr>
              <a:t>I mean … You know what I mean. Fix it. I Meant Fishing and Shipbuilding</a:t>
            </a:r>
          </a:p>
        </p:txBody>
      </p:sp>
      <p:sp>
        <p:nvSpPr>
          <p:cNvPr id="52233" name="Text Box 35"/>
          <p:cNvSpPr txBox="1">
            <a:spLocks noChangeArrowheads="1"/>
          </p:cNvSpPr>
          <p:nvPr/>
        </p:nvSpPr>
        <p:spPr bwMode="black">
          <a:xfrm>
            <a:off x="1624013" y="125413"/>
            <a:ext cx="66389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spcBef>
                <a:spcPct val="20000"/>
              </a:spcBef>
              <a:spcAft>
                <a:spcPct val="20000"/>
              </a:spcAft>
            </a:pPr>
            <a:r>
              <a:rPr lang="en-US" altLang="en-US" sz="3200" b="1">
                <a:solidFill>
                  <a:srgbClr val="F2CB68"/>
                </a:solidFill>
              </a:rPr>
              <a:t>New England Colonies </a:t>
            </a:r>
            <a:r>
              <a:rPr lang="en-US" altLang="en-US" b="1">
                <a:solidFill>
                  <a:srgbClr val="F2CB68"/>
                </a:solidFill>
              </a:rPr>
              <a:t>(cont.)</a:t>
            </a:r>
            <a:r>
              <a:rPr lang="en-US" altLang="en-US" sz="3200" b="1">
                <a:solidFill>
                  <a:srgbClr val="F2CB68"/>
                </a:solidFill>
              </a:rPr>
              <a:t> </a:t>
            </a:r>
          </a:p>
        </p:txBody>
      </p:sp>
      <p:sp>
        <p:nvSpPr>
          <p:cNvPr id="28713" name="Text Box 41"/>
          <p:cNvSpPr txBox="1">
            <a:spLocks noChangeArrowheads="1"/>
          </p:cNvSpPr>
          <p:nvPr/>
        </p:nvSpPr>
        <p:spPr bwMode="auto">
          <a:xfrm>
            <a:off x="1744663" y="2127250"/>
            <a:ext cx="7018337" cy="4314825"/>
          </a:xfrm>
          <a:prstGeom prst="rect">
            <a:avLst/>
          </a:prstGeom>
          <a:noFill/>
          <a:ln>
            <a:noFill/>
          </a:ln>
          <a:effectLst/>
          <a:extLst>
            <a:ext uri="{909E8E84-426E-40DD-AFC4-6F175D3DCCD1}">
              <a14:hiddenFill xmlns:a14="http://schemas.microsoft.com/office/drawing/2010/main">
                <a:solidFill>
                  <a:srgbClr val="000080">
                    <a:alpha val="50195"/>
                  </a:srgbClr>
                </a:solidFill>
              </a14:hiddenFill>
            </a:ext>
            <a:ext uri="{91240B29-F687-4F45-9708-019B960494DF}">
              <a14:hiddenLine xmlns:a14="http://schemas.microsoft.com/office/drawing/2010/main" w="19050">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45720">
            <a:spAutoFit/>
          </a:bodyPr>
          <a:lstStyle>
            <a:lvl1pPr marL="344488" indent="-344488"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nSpc>
                <a:spcPct val="90000"/>
              </a:lnSpc>
              <a:spcBef>
                <a:spcPct val="20000"/>
              </a:spcBef>
              <a:spcAft>
                <a:spcPct val="20000"/>
              </a:spcAft>
              <a:buFontTx/>
              <a:buChar char="•"/>
              <a:defRPr/>
            </a:pPr>
            <a:r>
              <a:rPr lang="en-US" altLang="en-US" sz="2800" dirty="0">
                <a:solidFill>
                  <a:schemeClr val="bg1"/>
                </a:solidFill>
              </a:rPr>
              <a:t>The shipping trade in America centered in northern coastal cities.  </a:t>
            </a:r>
          </a:p>
          <a:p>
            <a:pPr>
              <a:lnSpc>
                <a:spcPct val="90000"/>
              </a:lnSpc>
              <a:spcBef>
                <a:spcPct val="20000"/>
              </a:spcBef>
              <a:spcAft>
                <a:spcPct val="20000"/>
              </a:spcAft>
              <a:buFontTx/>
              <a:buChar char="•"/>
              <a:defRPr/>
            </a:pPr>
            <a:r>
              <a:rPr lang="en-US" altLang="en-US" sz="2800" b="1" i="1" spc="-150" dirty="0" smtClean="0">
                <a:solidFill>
                  <a:srgbClr val="0070C0"/>
                </a:solidFill>
                <a:effectLst>
                  <a:outerShdw blurRad="38100" dist="38100" dir="2700000" algn="tl">
                    <a:srgbClr val="000000">
                      <a:alpha val="43137"/>
                    </a:srgbClr>
                  </a:outerShdw>
                </a:effectLst>
              </a:rPr>
              <a:t>NORTHERN COASTAL CITIES LINKED THE NORTHERN COLONIES WITH THE SOUTHERN COLONIES, AND LINKED AMERICA TO OTHER PARTS OF THE WORLD.  </a:t>
            </a:r>
          </a:p>
          <a:p>
            <a:pPr>
              <a:lnSpc>
                <a:spcPct val="90000"/>
              </a:lnSpc>
              <a:spcBef>
                <a:spcPct val="20000"/>
              </a:spcBef>
              <a:spcAft>
                <a:spcPct val="20000"/>
              </a:spcAft>
              <a:buFontTx/>
              <a:buChar char="•"/>
              <a:defRPr/>
            </a:pPr>
            <a:r>
              <a:rPr lang="en-US" altLang="en-US" sz="2800" dirty="0" smtClean="0">
                <a:solidFill>
                  <a:schemeClr val="bg1"/>
                </a:solidFill>
              </a:rPr>
              <a:t>For </a:t>
            </a:r>
            <a:r>
              <a:rPr lang="en-US" altLang="en-US" sz="2800" dirty="0">
                <a:solidFill>
                  <a:schemeClr val="bg1"/>
                </a:solidFill>
              </a:rPr>
              <a:t>example, manufactured goods from Europe were traded for fish, furs, and fruit from New England. </a:t>
            </a:r>
          </a:p>
        </p:txBody>
      </p:sp>
    </p:spTree>
    <p:extLst>
      <p:ext uri="{BB962C8B-B14F-4D97-AF65-F5344CB8AC3E}">
        <p14:creationId xmlns:p14="http://schemas.microsoft.com/office/powerpoint/2010/main" val="374075680"/>
      </p:ext>
    </p:extLst>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8705"/>
                                        </p:tgtEl>
                                        <p:attrNameLst>
                                          <p:attrName>style.visibility</p:attrName>
                                        </p:attrNameLst>
                                      </p:cBhvr>
                                      <p:to>
                                        <p:strVal val="visible"/>
                                      </p:to>
                                    </p:set>
                                    <p:animEffect transition="in" filter="wipe(left)">
                                      <p:cBhvr>
                                        <p:cTn id="7" dur="500"/>
                                        <p:tgtEl>
                                          <p:spTgt spid="287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713">
                                            <p:txEl>
                                              <p:pRg st="0" end="0"/>
                                            </p:txEl>
                                          </p:spTgt>
                                        </p:tgtEl>
                                        <p:attrNameLst>
                                          <p:attrName>style.visibility</p:attrName>
                                        </p:attrNameLst>
                                      </p:cBhvr>
                                      <p:to>
                                        <p:strVal val="visible"/>
                                      </p:to>
                                    </p:set>
                                    <p:animEffect transition="in" filter="wipe(left)">
                                      <p:cBhvr>
                                        <p:cTn id="12" dur="500"/>
                                        <p:tgtEl>
                                          <p:spTgt spid="2871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713">
                                            <p:txEl>
                                              <p:pRg st="1" end="1"/>
                                            </p:txEl>
                                          </p:spTgt>
                                        </p:tgtEl>
                                        <p:attrNameLst>
                                          <p:attrName>style.visibility</p:attrName>
                                        </p:attrNameLst>
                                      </p:cBhvr>
                                      <p:to>
                                        <p:strVal val="visible"/>
                                      </p:to>
                                    </p:set>
                                    <p:animEffect transition="in" filter="wipe(left)">
                                      <p:cBhvr>
                                        <p:cTn id="17" dur="500"/>
                                        <p:tgtEl>
                                          <p:spTgt spid="2871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8713">
                                            <p:txEl>
                                              <p:pRg st="2" end="2"/>
                                            </p:txEl>
                                          </p:spTgt>
                                        </p:tgtEl>
                                        <p:attrNameLst>
                                          <p:attrName>style.visibility</p:attrName>
                                        </p:attrNameLst>
                                      </p:cBhvr>
                                      <p:to>
                                        <p:strVal val="visible"/>
                                      </p:to>
                                    </p:set>
                                    <p:animEffect transition="in" filter="wipe(left)">
                                      <p:cBhvr>
                                        <p:cTn id="22" dur="500"/>
                                        <p:tgtEl>
                                          <p:spTgt spid="287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05" grpId="0" autoUpdateAnimBg="0"/>
      <p:bldP spid="28713"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1694</TotalTime>
  <Words>2941</Words>
  <Application>Microsoft Office PowerPoint</Application>
  <PresentationFormat>On-screen Show (4:3)</PresentationFormat>
  <Paragraphs>283</Paragraphs>
  <Slides>57</Slides>
  <Notes>2</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Section 3-5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Willow Springs R-IV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cp:revision>
  <dcterms:created xsi:type="dcterms:W3CDTF">2016-10-10T14:19:28Z</dcterms:created>
  <dcterms:modified xsi:type="dcterms:W3CDTF">2016-10-11T18:34:15Z</dcterms:modified>
</cp:coreProperties>
</file>