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6" r:id="rId16"/>
    <p:sldId id="277" r:id="rId17"/>
    <p:sldId id="278" r:id="rId18"/>
    <p:sldId id="279" r:id="rId19"/>
    <p:sldId id="280" r:id="rId20"/>
    <p:sldId id="281"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5" r:id="rId41"/>
    <p:sldId id="306" r:id="rId42"/>
    <p:sldId id="309" r:id="rId43"/>
    <p:sldId id="311" r:id="rId44"/>
    <p:sldId id="312" r:id="rId45"/>
    <p:sldId id="313" r:id="rId46"/>
    <p:sldId id="314" r:id="rId47"/>
    <p:sldId id="316" r:id="rId48"/>
    <p:sldId id="317" r:id="rId49"/>
    <p:sldId id="329" r:id="rId50"/>
    <p:sldId id="330" r:id="rId51"/>
    <p:sldId id="331" r:id="rId52"/>
    <p:sldId id="332" r:id="rId53"/>
    <p:sldId id="334" r:id="rId54"/>
    <p:sldId id="335" r:id="rId55"/>
    <p:sldId id="336" r:id="rId56"/>
    <p:sldId id="338" r:id="rId57"/>
    <p:sldId id="339" r:id="rId58"/>
    <p:sldId id="340" r:id="rId59"/>
    <p:sldId id="341" r:id="rId60"/>
    <p:sldId id="342" r:id="rId61"/>
    <p:sldId id="350" r:id="rId62"/>
    <p:sldId id="351" r:id="rId63"/>
    <p:sldId id="352" r:id="rId64"/>
    <p:sldId id="353" r:id="rId65"/>
    <p:sldId id="354" r:id="rId66"/>
    <p:sldId id="355" r:id="rId67"/>
    <p:sldId id="357" r:id="rId68"/>
    <p:sldId id="358" r:id="rId69"/>
    <p:sldId id="359" r:id="rId70"/>
    <p:sldId id="360" r:id="rId71"/>
    <p:sldId id="361" r:id="rId72"/>
    <p:sldId id="362" r:id="rId73"/>
    <p:sldId id="42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2FBA5-AE76-4C34-8CA9-B54031A54391}" type="datetimeFigureOut">
              <a:rPr lang="en-US" smtClean="0"/>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F5AC6-5272-49D2-A073-DE3AB167D9B9}" type="slidenum">
              <a:rPr lang="en-US" smtClean="0"/>
              <a:t>‹#›</a:t>
            </a:fld>
            <a:endParaRPr lang="en-US"/>
          </a:p>
        </p:txBody>
      </p:sp>
    </p:spTree>
    <p:extLst>
      <p:ext uri="{BB962C8B-B14F-4D97-AF65-F5344CB8AC3E}">
        <p14:creationId xmlns:p14="http://schemas.microsoft.com/office/powerpoint/2010/main" val="337410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8" name="Shape 76"/>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83299" name="Shape 77"/>
          <p:cNvSpPr>
            <a:spLocks noGrp="1"/>
          </p:cNvSpPr>
          <p:nvPr>
            <p:ph type="body" idx="1"/>
          </p:nvPr>
        </p:nvSpPr>
        <p:spPr>
          <a:noFill/>
        </p:spPr>
        <p:txBody>
          <a:bodyPr lIns="91409" tIns="91409" rIns="91409" bIns="91409"/>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F5AC6-5272-49D2-A073-DE3AB167D9B9}" type="slidenum">
              <a:rPr lang="en-US" smtClean="0"/>
              <a:t>59</a:t>
            </a:fld>
            <a:endParaRPr lang="en-US"/>
          </a:p>
        </p:txBody>
      </p:sp>
    </p:spTree>
    <p:extLst>
      <p:ext uri="{BB962C8B-B14F-4D97-AF65-F5344CB8AC3E}">
        <p14:creationId xmlns:p14="http://schemas.microsoft.com/office/powerpoint/2010/main" val="349825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defTabSz="912946">
              <a:defRPr sz="2400">
                <a:solidFill>
                  <a:schemeClr val="tx1"/>
                </a:solidFill>
                <a:latin typeface="Arial" charset="0"/>
              </a:defRPr>
            </a:lvl1pPr>
            <a:lvl2pPr marL="729424" indent="-279949" defTabSz="912946">
              <a:defRPr sz="2400">
                <a:solidFill>
                  <a:schemeClr val="tx1"/>
                </a:solidFill>
                <a:latin typeface="Arial" charset="0"/>
              </a:defRPr>
            </a:lvl2pPr>
            <a:lvl3pPr marL="1121353" indent="-223959" defTabSz="912946">
              <a:defRPr sz="2400">
                <a:solidFill>
                  <a:schemeClr val="tx1"/>
                </a:solidFill>
                <a:latin typeface="Arial" charset="0"/>
              </a:defRPr>
            </a:lvl3pPr>
            <a:lvl4pPr marL="1570826" indent="-223959" defTabSz="912946">
              <a:defRPr sz="2400">
                <a:solidFill>
                  <a:schemeClr val="tx1"/>
                </a:solidFill>
                <a:latin typeface="Arial" charset="0"/>
              </a:defRPr>
            </a:lvl4pPr>
            <a:lvl5pPr marL="2020301" indent="-223959" defTabSz="912946">
              <a:defRPr sz="2400">
                <a:solidFill>
                  <a:schemeClr val="tx1"/>
                </a:solidFill>
                <a:latin typeface="Arial" charset="0"/>
              </a:defRPr>
            </a:lvl5pPr>
            <a:lvl6pPr marL="2468220" indent="-223959" defTabSz="912946" eaLnBrk="0" fontAlgn="base" hangingPunct="0">
              <a:spcBef>
                <a:spcPct val="0"/>
              </a:spcBef>
              <a:spcAft>
                <a:spcPct val="0"/>
              </a:spcAft>
              <a:defRPr sz="2400">
                <a:solidFill>
                  <a:schemeClr val="tx1"/>
                </a:solidFill>
                <a:latin typeface="Arial" charset="0"/>
              </a:defRPr>
            </a:lvl6pPr>
            <a:lvl7pPr marL="2916139" indent="-223959" defTabSz="912946" eaLnBrk="0" fontAlgn="base" hangingPunct="0">
              <a:spcBef>
                <a:spcPct val="0"/>
              </a:spcBef>
              <a:spcAft>
                <a:spcPct val="0"/>
              </a:spcAft>
              <a:defRPr sz="2400">
                <a:solidFill>
                  <a:schemeClr val="tx1"/>
                </a:solidFill>
                <a:latin typeface="Arial" charset="0"/>
              </a:defRPr>
            </a:lvl7pPr>
            <a:lvl8pPr marL="3364058" indent="-223959" defTabSz="912946" eaLnBrk="0" fontAlgn="base" hangingPunct="0">
              <a:spcBef>
                <a:spcPct val="0"/>
              </a:spcBef>
              <a:spcAft>
                <a:spcPct val="0"/>
              </a:spcAft>
              <a:defRPr sz="2400">
                <a:solidFill>
                  <a:schemeClr val="tx1"/>
                </a:solidFill>
                <a:latin typeface="Arial" charset="0"/>
              </a:defRPr>
            </a:lvl8pPr>
            <a:lvl9pPr marL="3811976" indent="-223959" defTabSz="912946" eaLnBrk="0" fontAlgn="base" hangingPunct="0">
              <a:spcBef>
                <a:spcPct val="0"/>
              </a:spcBef>
              <a:spcAft>
                <a:spcPct val="0"/>
              </a:spcAft>
              <a:defRPr sz="2400">
                <a:solidFill>
                  <a:schemeClr val="tx1"/>
                </a:solidFill>
                <a:latin typeface="Arial" charset="0"/>
              </a:defRPr>
            </a:lvl9pPr>
          </a:lstStyle>
          <a:p>
            <a:fld id="{6CAD5F6C-3562-4CED-8CDB-4795BA0E7121}" type="slidenum">
              <a:rPr lang="en-US" altLang="en-US" sz="1200"/>
              <a:pPr/>
              <a:t>73</a:t>
            </a:fld>
            <a:endParaRPr lang="en-US" altLang="en-US" sz="120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xfrm>
            <a:off x="914607" y="4344336"/>
            <a:ext cx="5028787" cy="4113553"/>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6866E-45FE-4568-875C-5EAE7F433961}"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21261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6866E-45FE-4568-875C-5EAE7F433961}"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334665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6866E-45FE-4568-875C-5EAE7F433961}"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198043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4" name="Shape 17"/>
          <p:cNvSpPr>
            <a:spLocks/>
          </p:cNvSpPr>
          <p:nvPr/>
        </p:nvSpPr>
        <p:spPr bwMode="auto">
          <a:xfrm>
            <a:off x="152400" y="1371600"/>
            <a:ext cx="2208213" cy="3182938"/>
          </a:xfrm>
          <a:custGeom>
            <a:avLst/>
            <a:gdLst>
              <a:gd name="T0" fmla="*/ 2147483647 w 2782"/>
              <a:gd name="T1" fmla="*/ 2147483647 h 4010"/>
              <a:gd name="T2" fmla="*/ 0 w 2782"/>
              <a:gd name="T3" fmla="*/ 2147483647 h 4010"/>
              <a:gd name="T4" fmla="*/ 0 w 2782"/>
              <a:gd name="T5" fmla="*/ 2147483647 h 4010"/>
              <a:gd name="T6" fmla="*/ 2147483647 w 2782"/>
              <a:gd name="T7" fmla="*/ 2147483647 h 4010"/>
              <a:gd name="T8" fmla="*/ 2147483647 w 2782"/>
              <a:gd name="T9" fmla="*/ 2147483647 h 4010"/>
              <a:gd name="T10" fmla="*/ 2147483647 w 2782"/>
              <a:gd name="T11" fmla="*/ 2147483647 h 4010"/>
              <a:gd name="T12" fmla="*/ 2147483647 w 2782"/>
              <a:gd name="T13" fmla="*/ 2147483647 h 4010"/>
              <a:gd name="T14" fmla="*/ 2147483647 w 2782"/>
              <a:gd name="T15" fmla="*/ 2147483647 h 4010"/>
              <a:gd name="T16" fmla="*/ 2147483647 w 2782"/>
              <a:gd name="T17" fmla="*/ 2147483647 h 4010"/>
              <a:gd name="T18" fmla="*/ 2147483647 w 2782"/>
              <a:gd name="T19" fmla="*/ 2147483647 h 4010"/>
              <a:gd name="T20" fmla="*/ 2147483647 w 2782"/>
              <a:gd name="T21" fmla="*/ 2147483647 h 4010"/>
              <a:gd name="T22" fmla="*/ 2147483647 w 2782"/>
              <a:gd name="T23" fmla="*/ 2147483647 h 4010"/>
              <a:gd name="T24" fmla="*/ 2147483647 w 2782"/>
              <a:gd name="T25" fmla="*/ 2147483647 h 4010"/>
              <a:gd name="T26" fmla="*/ 2147483647 w 2782"/>
              <a:gd name="T27" fmla="*/ 2147483647 h 4010"/>
              <a:gd name="T28" fmla="*/ 2147483647 w 2782"/>
              <a:gd name="T29" fmla="*/ 2147483647 h 4010"/>
              <a:gd name="T30" fmla="*/ 2147483647 w 2782"/>
              <a:gd name="T31" fmla="*/ 2147483647 h 4010"/>
              <a:gd name="T32" fmla="*/ 2147483647 w 2782"/>
              <a:gd name="T33" fmla="*/ 2147483647 h 4010"/>
              <a:gd name="T34" fmla="*/ 2147483647 w 2782"/>
              <a:gd name="T35" fmla="*/ 2147483647 h 4010"/>
              <a:gd name="T36" fmla="*/ 2147483647 w 2782"/>
              <a:gd name="T37" fmla="*/ 0 h 4010"/>
              <a:gd name="T38" fmla="*/ 2147483647 w 2782"/>
              <a:gd name="T39" fmla="*/ 2147483647 h 4010"/>
              <a:gd name="T40" fmla="*/ 2147483647 w 2782"/>
              <a:gd name="T41" fmla="*/ 2147483647 h 4010"/>
              <a:gd name="T42" fmla="*/ 2147483647 w 2782"/>
              <a:gd name="T43" fmla="*/ 2147483647 h 4010"/>
              <a:gd name="T44" fmla="*/ 2147483647 w 2782"/>
              <a:gd name="T45" fmla="*/ 2147483647 h 4010"/>
              <a:gd name="T46" fmla="*/ 2147483647 w 2782"/>
              <a:gd name="T47" fmla="*/ 2147483647 h 4010"/>
              <a:gd name="T48" fmla="*/ 2147483647 w 2782"/>
              <a:gd name="T49" fmla="*/ 2147483647 h 4010"/>
              <a:gd name="T50" fmla="*/ 2147483647 w 2782"/>
              <a:gd name="T51" fmla="*/ 2147483647 h 4010"/>
              <a:gd name="T52" fmla="*/ 2147483647 w 2782"/>
              <a:gd name="T53" fmla="*/ 2147483647 h 4010"/>
              <a:gd name="T54" fmla="*/ 2147483647 w 2782"/>
              <a:gd name="T55" fmla="*/ 2147483647 h 4010"/>
              <a:gd name="T56" fmla="*/ 2147483647 w 2782"/>
              <a:gd name="T57" fmla="*/ 2147483647 h 4010"/>
              <a:gd name="T58" fmla="*/ 2147483647 w 2782"/>
              <a:gd name="T59" fmla="*/ 2147483647 h 4010"/>
              <a:gd name="T60" fmla="*/ 2147483647 w 2782"/>
              <a:gd name="T61" fmla="*/ 2147483647 h 4010"/>
              <a:gd name="T62" fmla="*/ 2147483647 w 2782"/>
              <a:gd name="T63" fmla="*/ 2147483647 h 4010"/>
              <a:gd name="T64" fmla="*/ 2147483647 w 2782"/>
              <a:gd name="T65" fmla="*/ 2147483647 h 4010"/>
              <a:gd name="T66" fmla="*/ 2147483647 w 2782"/>
              <a:gd name="T67" fmla="*/ 2147483647 h 4010"/>
              <a:gd name="T68" fmla="*/ 2147483647 w 2782"/>
              <a:gd name="T69" fmla="*/ 2147483647 h 4010"/>
              <a:gd name="T70" fmla="*/ 2147483647 w 2782"/>
              <a:gd name="T71" fmla="*/ 2147483647 h 4010"/>
              <a:gd name="T72" fmla="*/ 2147483647 w 2782"/>
              <a:gd name="T73" fmla="*/ 2147483647 h 40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82"/>
              <a:gd name="T112" fmla="*/ 0 h 4010"/>
              <a:gd name="T113" fmla="*/ 2782 w 2782"/>
              <a:gd name="T114" fmla="*/ 4010 h 40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82" h="4010" extrusionOk="0">
                <a:moveTo>
                  <a:pt x="635" y="719"/>
                </a:moveTo>
                <a:lnTo>
                  <a:pt x="635" y="719"/>
                </a:lnTo>
                <a:lnTo>
                  <a:pt x="635" y="4010"/>
                </a:lnTo>
                <a:lnTo>
                  <a:pt x="0" y="4010"/>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5" name="Shape 18"/>
          <p:cNvSpPr/>
          <p:nvPr/>
        </p:nvSpPr>
        <p:spPr>
          <a:xfrm>
            <a:off x="152400" y="4641850"/>
            <a:ext cx="498475" cy="2216150"/>
          </a:xfrm>
          <a:prstGeom prst="rect">
            <a:avLst/>
          </a:prstGeom>
          <a:solidFill>
            <a:schemeClr val="accent3"/>
          </a:solidFill>
          <a:ln>
            <a:noFill/>
          </a:ln>
        </p:spPr>
        <p:txBody>
          <a:bodyPr lIns="91425" tIns="45700" rIns="91425" bIns="45700"/>
          <a:lstStyle/>
          <a:p>
            <a:pPr>
              <a:defRPr/>
            </a:pPr>
            <a:endParaRPr/>
          </a:p>
        </p:txBody>
      </p:sp>
      <p:sp>
        <p:nvSpPr>
          <p:cNvPr id="6" name="Shape 19"/>
          <p:cNvSpPr/>
          <p:nvPr/>
        </p:nvSpPr>
        <p:spPr>
          <a:xfrm>
            <a:off x="2413000" y="1371600"/>
            <a:ext cx="2432050" cy="207963"/>
          </a:xfrm>
          <a:prstGeom prst="rect">
            <a:avLst/>
          </a:prstGeom>
          <a:solidFill>
            <a:schemeClr val="accent3"/>
          </a:solidFill>
          <a:ln>
            <a:noFill/>
          </a:ln>
        </p:spPr>
        <p:txBody>
          <a:bodyPr lIns="91425" tIns="45700" rIns="91425" bIns="45700"/>
          <a:lstStyle/>
          <a:p>
            <a:pPr>
              <a:defRPr/>
            </a:pPr>
            <a:endParaRPr/>
          </a:p>
        </p:txBody>
      </p:sp>
      <p:sp>
        <p:nvSpPr>
          <p:cNvPr id="7" name="Shape 20"/>
          <p:cNvSpPr>
            <a:spLocks noChangeArrowheads="1"/>
          </p:cNvSpPr>
          <p:nvPr/>
        </p:nvSpPr>
        <p:spPr bwMode="auto">
          <a:xfrm>
            <a:off x="4911725" y="1371600"/>
            <a:ext cx="1965325" cy="207963"/>
          </a:xfrm>
          <a:prstGeom prst="rect">
            <a:avLst/>
          </a:prstGeom>
          <a:solidFill>
            <a:srgbClr val="E3B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US" altLang="en-US" smtClean="0"/>
          </a:p>
        </p:txBody>
      </p:sp>
      <p:sp>
        <p:nvSpPr>
          <p:cNvPr id="8" name="Shape 21"/>
          <p:cNvSpPr/>
          <p:nvPr/>
        </p:nvSpPr>
        <p:spPr>
          <a:xfrm>
            <a:off x="6943725" y="1371600"/>
            <a:ext cx="2200275" cy="207963"/>
          </a:xfrm>
          <a:prstGeom prst="rect">
            <a:avLst/>
          </a:prstGeom>
          <a:solidFill>
            <a:schemeClr val="accent4"/>
          </a:solidFill>
          <a:ln>
            <a:noFill/>
          </a:ln>
        </p:spPr>
        <p:txBody>
          <a:bodyPr lIns="91425" tIns="45700" rIns="91425" bIns="45700"/>
          <a:lstStyle/>
          <a:p>
            <a:pPr>
              <a:defRPr/>
            </a:pPr>
            <a:endParaRPr/>
          </a:p>
        </p:txBody>
      </p:sp>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190036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6866E-45FE-4568-875C-5EAE7F433961}"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76715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6866E-45FE-4568-875C-5EAE7F433961}"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376190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6866E-45FE-4568-875C-5EAE7F433961}"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34828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6866E-45FE-4568-875C-5EAE7F433961}"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296006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6866E-45FE-4568-875C-5EAE7F433961}"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153051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6866E-45FE-4568-875C-5EAE7F433961}"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284296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6866E-45FE-4568-875C-5EAE7F433961}"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128702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6866E-45FE-4568-875C-5EAE7F433961}"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C5BA-A750-4BC3-9A47-9913CE6C95F3}" type="slidenum">
              <a:rPr lang="en-US" smtClean="0"/>
              <a:t>‹#›</a:t>
            </a:fld>
            <a:endParaRPr lang="en-US"/>
          </a:p>
        </p:txBody>
      </p:sp>
    </p:spTree>
    <p:extLst>
      <p:ext uri="{BB962C8B-B14F-4D97-AF65-F5344CB8AC3E}">
        <p14:creationId xmlns:p14="http://schemas.microsoft.com/office/powerpoint/2010/main" val="38332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6866E-45FE-4568-875C-5EAE7F433961}" type="datetimeFigureOut">
              <a:rPr lang="en-US" smtClean="0"/>
              <a:t>8/15/2016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5C5BA-A750-4BC3-9A47-9913CE6C95F3}" type="slidenum">
              <a:rPr lang="en-US" smtClean="0"/>
              <a:t>‹#›</a:t>
            </a:fld>
            <a:endParaRPr lang="en-US"/>
          </a:p>
        </p:txBody>
      </p:sp>
    </p:spTree>
    <p:extLst>
      <p:ext uri="{BB962C8B-B14F-4D97-AF65-F5344CB8AC3E}">
        <p14:creationId xmlns:p14="http://schemas.microsoft.com/office/powerpoint/2010/main" val="17766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8.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22.png"/><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56.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87362"/>
          </a:xfrm>
        </p:spPr>
        <p:txBody>
          <a:bodyPr>
            <a:normAutofit fontScale="90000"/>
          </a:bodyPr>
          <a:lstStyle/>
          <a:p>
            <a:r>
              <a:rPr lang="en-US" altLang="en-US" smtClean="0"/>
              <a:t>Main Idea. 9-8</a:t>
            </a:r>
          </a:p>
        </p:txBody>
      </p:sp>
      <p:sp>
        <p:nvSpPr>
          <p:cNvPr id="3" name="Content Placeholder 2"/>
          <p:cNvSpPr>
            <a:spLocks noGrp="1"/>
          </p:cNvSpPr>
          <p:nvPr>
            <p:ph idx="1"/>
          </p:nvPr>
        </p:nvSpPr>
        <p:spPr>
          <a:xfrm>
            <a:off x="381000" y="914400"/>
            <a:ext cx="8229600" cy="5211763"/>
          </a:xfrm>
        </p:spPr>
        <p:txBody>
          <a:bodyPr>
            <a:normAutofit fontScale="92500" lnSpcReduction="10000"/>
          </a:bodyPr>
          <a:lstStyle/>
          <a:p>
            <a:pPr lvl="1">
              <a:buFontTx/>
              <a:buNone/>
              <a:defRPr/>
            </a:pPr>
            <a:r>
              <a:rPr lang="en-US" dirty="0" smtClean="0"/>
              <a:t>Homework on the </a:t>
            </a:r>
            <a:r>
              <a:rPr lang="en-US" dirty="0" err="1" smtClean="0"/>
              <a:t>roldium</a:t>
            </a:r>
            <a:r>
              <a:rPr lang="en-US" dirty="0" smtClean="0"/>
              <a:t> (</a:t>
            </a:r>
            <a:r>
              <a:rPr lang="en-US" dirty="0" err="1" smtClean="0"/>
              <a:t>rolly</a:t>
            </a:r>
            <a:r>
              <a:rPr lang="en-US" dirty="0" smtClean="0"/>
              <a:t> podium).	Write the following paragraph.</a:t>
            </a:r>
            <a:endParaRPr lang="en-US" dirty="0"/>
          </a:p>
          <a:p>
            <a:pPr lvl="1">
              <a:buFontTx/>
              <a:buNone/>
              <a:defRPr/>
            </a:pPr>
            <a:r>
              <a:rPr lang="en-US" sz="2400" dirty="0" smtClean="0">
                <a:solidFill>
                  <a:srgbClr val="FF0000"/>
                </a:solidFill>
              </a:rPr>
              <a:t>		Many explorations took place in the 1400s and 1500s and as early as A.D. 1000 when Leif Eriksson landed in present-day Newfoundland. The explorers represented the strongest countries in Europe. They were searching for new trade routes and riches. Many people died in the Crusades which was also at this time. In the late 1400s, Dias, Columbus, and </a:t>
            </a:r>
            <a:r>
              <a:rPr lang="en-US" sz="2400" dirty="0" err="1" smtClean="0">
                <a:solidFill>
                  <a:srgbClr val="FF0000"/>
                </a:solidFill>
              </a:rPr>
              <a:t>da</a:t>
            </a:r>
            <a:r>
              <a:rPr lang="en-US" sz="2400" dirty="0" smtClean="0">
                <a:solidFill>
                  <a:srgbClr val="FF0000"/>
                </a:solidFill>
              </a:rPr>
              <a:t> Gama set sail. Explorers such as Magellan, Cartier, De Soto, and Hudson all followed in the next 50 years. In 1565 Spain established the first settlement at St. Augustine Florida.</a:t>
            </a:r>
          </a:p>
          <a:p>
            <a:pPr marL="914400" lvl="1" indent="-457200">
              <a:buFont typeface="+mj-lt"/>
              <a:buAutoNum type="arabicPeriod"/>
              <a:defRPr/>
            </a:pPr>
            <a:r>
              <a:rPr lang="en-US" sz="2400" dirty="0" smtClean="0"/>
              <a:t>What is the main Idea of this paragraph.</a:t>
            </a:r>
          </a:p>
          <a:p>
            <a:pPr marL="914400" lvl="1" indent="-457200">
              <a:buFont typeface="+mj-lt"/>
              <a:buAutoNum type="arabicPeriod"/>
              <a:defRPr/>
            </a:pPr>
            <a:r>
              <a:rPr lang="en-US" sz="2400" dirty="0" smtClean="0"/>
              <a:t>Which sentence could be omitted (left out)</a:t>
            </a:r>
          </a:p>
          <a:p>
            <a:pPr marL="914400" lvl="1" indent="-457200">
              <a:buFont typeface="+mj-lt"/>
              <a:buAutoNum type="arabicPeriod"/>
              <a:defRPr/>
            </a:pPr>
            <a:r>
              <a:rPr lang="en-US" sz="2400" dirty="0" smtClean="0"/>
              <a:t>Create one sentence of your own that could be added and still fit the main idea.</a:t>
            </a:r>
            <a:endParaRPr lang="en-US" sz="2400" dirty="0"/>
          </a:p>
        </p:txBody>
      </p:sp>
    </p:spTree>
    <p:extLst>
      <p:ext uri="{BB962C8B-B14F-4D97-AF65-F5344CB8AC3E}">
        <p14:creationId xmlns:p14="http://schemas.microsoft.com/office/powerpoint/2010/main" val="3261890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p:cNvSpPr>
            <a:spLocks noGrp="1"/>
          </p:cNvSpPr>
          <p:nvPr>
            <p:ph type="body" idx="1"/>
          </p:nvPr>
        </p:nvSpPr>
        <p:spPr bwMode="auto">
          <a:xfrm>
            <a:off x="855663" y="1579563"/>
            <a:ext cx="7831137"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mtClean="0">
                <a:solidFill>
                  <a:srgbClr val="5C1F00"/>
                </a:solidFill>
              </a:rPr>
              <a:t>Today we will make a newspaper. It is about topics in chapter 2. These topics will include:</a:t>
            </a:r>
          </a:p>
          <a:p>
            <a:pPr lvl="1"/>
            <a:r>
              <a:rPr lang="en-US" altLang="en-US" smtClean="0">
                <a:solidFill>
                  <a:srgbClr val="5C1F00"/>
                </a:solidFill>
              </a:rPr>
              <a:t>Technology</a:t>
            </a:r>
          </a:p>
          <a:p>
            <a:pPr lvl="1"/>
            <a:r>
              <a:rPr lang="en-US" altLang="en-US" smtClean="0">
                <a:solidFill>
                  <a:srgbClr val="5C1F00"/>
                </a:solidFill>
              </a:rPr>
              <a:t>Exploration</a:t>
            </a:r>
          </a:p>
          <a:p>
            <a:pPr lvl="1"/>
            <a:r>
              <a:rPr lang="en-US" altLang="en-US" smtClean="0">
                <a:solidFill>
                  <a:srgbClr val="5C1F00"/>
                </a:solidFill>
              </a:rPr>
              <a:t>African nations</a:t>
            </a:r>
          </a:p>
          <a:p>
            <a:pPr lvl="1"/>
            <a:r>
              <a:rPr lang="en-US" altLang="en-US" smtClean="0">
                <a:solidFill>
                  <a:srgbClr val="5C1F00"/>
                </a:solidFill>
              </a:rPr>
              <a:t>The Renaissance</a:t>
            </a:r>
          </a:p>
          <a:p>
            <a:pPr lvl="1"/>
            <a:r>
              <a:rPr lang="en-US" altLang="en-US" smtClean="0">
                <a:solidFill>
                  <a:srgbClr val="5C1F00"/>
                </a:solidFill>
              </a:rPr>
              <a:t>And a topic of your choice from the chapter</a:t>
            </a:r>
          </a:p>
        </p:txBody>
      </p:sp>
      <p:sp>
        <p:nvSpPr>
          <p:cNvPr id="27651" name="Title 2"/>
          <p:cNvSpPr>
            <a:spLocks noGrp="1"/>
          </p:cNvSpPr>
          <p:nvPr>
            <p:ph type="title"/>
          </p:nvPr>
        </p:nvSpPr>
        <p:spPr>
          <a:xfrm>
            <a:off x="855663" y="215900"/>
            <a:ext cx="7831137" cy="1143000"/>
          </a:xfrm>
        </p:spPr>
        <p:txBody>
          <a:bodyPr/>
          <a:lstStyle/>
          <a:p>
            <a:pPr>
              <a:spcBef>
                <a:spcPct val="0"/>
              </a:spcBef>
              <a:buSzTx/>
              <a:buFontTx/>
              <a:buNone/>
            </a:pPr>
            <a:r>
              <a:rPr lang="en-US" altLang="en-US" smtClean="0">
                <a:latin typeface="Arial" charset="0"/>
                <a:cs typeface="Arial" charset="0"/>
                <a:sym typeface="Arial" charset="0"/>
              </a:rPr>
              <a:t>Beartime</a:t>
            </a:r>
          </a:p>
        </p:txBody>
      </p:sp>
    </p:spTree>
    <p:extLst>
      <p:ext uri="{BB962C8B-B14F-4D97-AF65-F5344CB8AC3E}">
        <p14:creationId xmlns:p14="http://schemas.microsoft.com/office/powerpoint/2010/main" val="2815139122"/>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5663" y="1579563"/>
            <a:ext cx="7831137" cy="4987925"/>
          </a:xfrm>
        </p:spPr>
        <p:txBody>
          <a:bodyPr>
            <a:normAutofit fontScale="85000" lnSpcReduction="20000"/>
          </a:bodyPr>
          <a:lstStyle/>
          <a:p>
            <a:pPr>
              <a:defRPr/>
            </a:pPr>
            <a:r>
              <a:rPr lang="en-US" dirty="0" smtClean="0">
                <a:solidFill>
                  <a:schemeClr val="tx1"/>
                </a:solidFill>
              </a:rPr>
              <a:t>Technology was very important in the 1400’s and 1500’s.  There were many inventions that helped people to explore this planet.</a:t>
            </a:r>
          </a:p>
          <a:p>
            <a:pPr>
              <a:defRPr/>
            </a:pPr>
            <a:r>
              <a:rPr lang="en-US" dirty="0" smtClean="0">
                <a:solidFill>
                  <a:schemeClr val="tx1"/>
                </a:solidFill>
              </a:rPr>
              <a:t>The astrolabe was a tool used by sailors to help them navigate. It helped explorers like Dias and Columbus to make dangerous sea voyages.</a:t>
            </a:r>
          </a:p>
          <a:p>
            <a:pPr>
              <a:defRPr/>
            </a:pPr>
            <a:r>
              <a:rPr lang="en-US" dirty="0" smtClean="0">
                <a:solidFill>
                  <a:schemeClr val="tx1"/>
                </a:solidFill>
              </a:rPr>
              <a:t>The Caravel was a powerful ship. It was better in many ways to the other ships that came before it. The caravel could haul more cargo and move faster than previous types of ships. </a:t>
            </a:r>
          </a:p>
          <a:p>
            <a:pPr>
              <a:defRPr/>
            </a:pPr>
            <a:r>
              <a:rPr lang="en-US" dirty="0" smtClean="0">
                <a:solidFill>
                  <a:schemeClr val="tx1"/>
                </a:solidFill>
              </a:rPr>
              <a:t>Thanks to many inventions like the caravel and astrolabe (among others) exploration became possible during the 1400’s and 1500’s</a:t>
            </a:r>
            <a:endParaRPr lang="en-US" dirty="0">
              <a:solidFill>
                <a:schemeClr val="tx1"/>
              </a:solidFill>
            </a:endParaRPr>
          </a:p>
        </p:txBody>
      </p:sp>
      <p:sp>
        <p:nvSpPr>
          <p:cNvPr id="28675" name="Title 2"/>
          <p:cNvSpPr>
            <a:spLocks noGrp="1"/>
          </p:cNvSpPr>
          <p:nvPr>
            <p:ph type="title"/>
          </p:nvPr>
        </p:nvSpPr>
        <p:spPr>
          <a:xfrm>
            <a:off x="855663" y="215900"/>
            <a:ext cx="7831137" cy="1143000"/>
          </a:xfrm>
        </p:spPr>
        <p:txBody>
          <a:bodyPr/>
          <a:lstStyle/>
          <a:p>
            <a:pPr>
              <a:spcBef>
                <a:spcPct val="0"/>
              </a:spcBef>
              <a:buSzTx/>
              <a:buFontTx/>
              <a:buNone/>
            </a:pPr>
            <a:r>
              <a:rPr lang="en-US" altLang="en-US" smtClean="0">
                <a:latin typeface="Arial" charset="0"/>
                <a:cs typeface="Arial" charset="0"/>
                <a:sym typeface="Arial" charset="0"/>
              </a:rPr>
              <a:t>Technology</a:t>
            </a:r>
          </a:p>
        </p:txBody>
      </p:sp>
    </p:spTree>
    <p:extLst>
      <p:ext uri="{BB962C8B-B14F-4D97-AF65-F5344CB8AC3E}">
        <p14:creationId xmlns:p14="http://schemas.microsoft.com/office/powerpoint/2010/main" val="2126374039"/>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pclipart.com/American_History/discovery/Columbus/a_caravel_of_Columbus.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7931836"/>
          </a:xfrm>
          <a:prstGeom prst="rect">
            <a:avLst/>
          </a:prstGeom>
          <a:noFill/>
        </p:spPr>
      </p:pic>
      <p:sp>
        <p:nvSpPr>
          <p:cNvPr id="29699" name="Title 1"/>
          <p:cNvSpPr>
            <a:spLocks noGrp="1"/>
          </p:cNvSpPr>
          <p:nvPr>
            <p:ph type="title"/>
          </p:nvPr>
        </p:nvSpPr>
        <p:spPr/>
        <p:txBody>
          <a:bodyPr/>
          <a:lstStyle/>
          <a:p>
            <a:r>
              <a:rPr lang="en-US" altLang="en-US" smtClean="0"/>
              <a:t>9-22 and 9-23</a:t>
            </a:r>
          </a:p>
        </p:txBody>
      </p:sp>
      <p:sp>
        <p:nvSpPr>
          <p:cNvPr id="3" name="Content Placeholder 2"/>
          <p:cNvSpPr>
            <a:spLocks noGrp="1"/>
          </p:cNvSpPr>
          <p:nvPr>
            <p:ph idx="1"/>
          </p:nvPr>
        </p:nvSpPr>
        <p:spPr/>
        <p:txBody>
          <a:bodyPr>
            <a:normAutofit lnSpcReduction="10000"/>
          </a:bodyPr>
          <a:lstStyle/>
          <a:p>
            <a:pPr>
              <a:buFontTx/>
              <a:buNone/>
              <a:defRPr/>
            </a:pPr>
            <a:r>
              <a:rPr lang="en-US" dirty="0" smtClean="0"/>
              <a:t>There were many factors that led to the discovery of the American Continent. Some are listed below. Pick which one you believe played the biggest role, and explain why.</a:t>
            </a:r>
          </a:p>
          <a:p>
            <a:pPr>
              <a:defRPr/>
            </a:pPr>
            <a:r>
              <a:rPr lang="en-US" dirty="0" smtClean="0">
                <a:solidFill>
                  <a:srgbClr val="FF0000"/>
                </a:solidFill>
              </a:rPr>
              <a:t>New navigation technology like the astrolabe and better ships.</a:t>
            </a:r>
          </a:p>
          <a:p>
            <a:pPr>
              <a:defRPr/>
            </a:pPr>
            <a:r>
              <a:rPr lang="en-US" dirty="0" smtClean="0">
                <a:solidFill>
                  <a:schemeClr val="accent1"/>
                </a:solidFill>
              </a:rPr>
              <a:t>The invention of the printing press.</a:t>
            </a:r>
          </a:p>
          <a:p>
            <a:pPr>
              <a:defRPr/>
            </a:pPr>
            <a:r>
              <a:rPr lang="en-US" dirty="0" smtClean="0">
                <a:solidFill>
                  <a:srgbClr val="7030A0"/>
                </a:solidFill>
              </a:rPr>
              <a:t>The Crusades made Europeans want to find Asian goods.</a:t>
            </a:r>
            <a:endParaRPr lang="en-US" dirty="0">
              <a:solidFill>
                <a:srgbClr val="7030A0"/>
              </a:solidFill>
            </a:endParaRPr>
          </a:p>
        </p:txBody>
      </p:sp>
    </p:spTree>
    <p:extLst>
      <p:ext uri="{BB962C8B-B14F-4D97-AF65-F5344CB8AC3E}">
        <p14:creationId xmlns:p14="http://schemas.microsoft.com/office/powerpoint/2010/main" val="524749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Have kids take bell ringer quiz</a:t>
            </a:r>
          </a:p>
        </p:txBody>
      </p:sp>
      <p:sp>
        <p:nvSpPr>
          <p:cNvPr id="3" name="Content Placeholder 2"/>
          <p:cNvSpPr>
            <a:spLocks noGrp="1"/>
          </p:cNvSpPr>
          <p:nvPr>
            <p:ph idx="1"/>
          </p:nvPr>
        </p:nvSpPr>
        <p:spPr/>
        <p:txBody>
          <a:bodyPr>
            <a:normAutofit lnSpcReduction="10000"/>
          </a:bodyPr>
          <a:lstStyle/>
          <a:p>
            <a:pPr>
              <a:defRPr/>
            </a:pPr>
            <a:r>
              <a:rPr lang="en-US" dirty="0" smtClean="0"/>
              <a:t>Homework on the podium!</a:t>
            </a:r>
          </a:p>
          <a:p>
            <a:pPr>
              <a:defRPr/>
            </a:pPr>
            <a:r>
              <a:rPr lang="en-US" dirty="0" smtClean="0"/>
              <a:t>And grade bell ringer quizzes</a:t>
            </a:r>
          </a:p>
          <a:p>
            <a:pPr lvl="1">
              <a:defRPr/>
            </a:pPr>
            <a:r>
              <a:rPr lang="en-US" dirty="0" smtClean="0"/>
              <a:t>Phase 1. Trade your quizzes with a neighbor.</a:t>
            </a:r>
          </a:p>
          <a:p>
            <a:pPr lvl="1">
              <a:defRPr/>
            </a:pPr>
            <a:r>
              <a:rPr lang="en-US" dirty="0" smtClean="0"/>
              <a:t>Phase 2. take your neighbor’s quiz.</a:t>
            </a:r>
          </a:p>
          <a:p>
            <a:pPr lvl="1">
              <a:defRPr/>
            </a:pPr>
            <a:r>
              <a:rPr lang="en-US" dirty="0" smtClean="0"/>
              <a:t>Phase 3. Give it back to your neighbor.</a:t>
            </a:r>
          </a:p>
          <a:p>
            <a:pPr lvl="1">
              <a:defRPr/>
            </a:pPr>
            <a:r>
              <a:rPr lang="en-US" dirty="0" smtClean="0"/>
              <a:t>Phase 4. After you get it back grade it.</a:t>
            </a:r>
          </a:p>
          <a:p>
            <a:pPr lvl="1">
              <a:defRPr/>
            </a:pPr>
            <a:r>
              <a:rPr lang="en-US" dirty="0" smtClean="0"/>
              <a:t>Phase 5. Discuss with your neighbor any questions you missed. Try to identify what went wrong, and what they were expecting. </a:t>
            </a:r>
            <a:endParaRPr lang="en-US" dirty="0"/>
          </a:p>
        </p:txBody>
      </p:sp>
    </p:spTree>
    <p:extLst>
      <p:ext uri="{BB962C8B-B14F-4D97-AF65-F5344CB8AC3E}">
        <p14:creationId xmlns:p14="http://schemas.microsoft.com/office/powerpoint/2010/main" val="4254546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essays</a:t>
            </a:r>
          </a:p>
        </p:txBody>
      </p:sp>
      <p:sp>
        <p:nvSpPr>
          <p:cNvPr id="3" name="Content Placeholder 2"/>
          <p:cNvSpPr>
            <a:spLocks noGrp="1"/>
          </p:cNvSpPr>
          <p:nvPr>
            <p:ph idx="1"/>
          </p:nvPr>
        </p:nvSpPr>
        <p:spPr/>
        <p:txBody>
          <a:bodyPr>
            <a:normAutofit fontScale="92500" lnSpcReduction="20000"/>
          </a:bodyPr>
          <a:lstStyle/>
          <a:p>
            <a:pPr marL="0" indent="0">
              <a:buFontTx/>
              <a:buNone/>
              <a:defRPr/>
            </a:pPr>
            <a:r>
              <a:rPr lang="en-US" dirty="0"/>
              <a:t>Practice the essay questions.</a:t>
            </a:r>
            <a:endParaRPr lang="en-US" dirty="0" smtClean="0"/>
          </a:p>
          <a:p>
            <a:pPr marL="0" indent="0">
              <a:buFontTx/>
              <a:buNone/>
              <a:defRPr/>
            </a:pPr>
            <a:r>
              <a:rPr lang="en-US" dirty="0"/>
              <a:t>Make sure the kids have the essays written down to study.</a:t>
            </a:r>
            <a:endParaRPr lang="en-US" dirty="0" smtClean="0"/>
          </a:p>
          <a:p>
            <a:pPr>
              <a:defRPr/>
            </a:pPr>
            <a:r>
              <a:rPr lang="en-US" dirty="0">
                <a:solidFill>
                  <a:schemeClr val="accent2">
                    <a:lumMod val="75000"/>
                  </a:schemeClr>
                </a:solidFill>
              </a:rPr>
              <a:t>essay 1. H</a:t>
            </a:r>
            <a:r>
              <a:rPr lang="en-US" dirty="0" smtClean="0">
                <a:solidFill>
                  <a:schemeClr val="accent2">
                    <a:lumMod val="75000"/>
                  </a:schemeClr>
                </a:solidFill>
              </a:rPr>
              <a:t>ow </a:t>
            </a:r>
            <a:r>
              <a:rPr lang="en-US" dirty="0">
                <a:solidFill>
                  <a:schemeClr val="accent2">
                    <a:lumMod val="75000"/>
                  </a:schemeClr>
                </a:solidFill>
              </a:rPr>
              <a:t>did the need for new trade routes lead to the </a:t>
            </a:r>
            <a:r>
              <a:rPr lang="en-US" dirty="0" smtClean="0">
                <a:solidFill>
                  <a:schemeClr val="accent2">
                    <a:lumMod val="75000"/>
                  </a:schemeClr>
                </a:solidFill>
              </a:rPr>
              <a:t>discovery </a:t>
            </a:r>
            <a:r>
              <a:rPr lang="en-US" dirty="0">
                <a:solidFill>
                  <a:schemeClr val="accent2">
                    <a:lumMod val="75000"/>
                  </a:schemeClr>
                </a:solidFill>
              </a:rPr>
              <a:t>of </a:t>
            </a:r>
            <a:r>
              <a:rPr lang="en-US" dirty="0" smtClean="0">
                <a:solidFill>
                  <a:schemeClr val="accent2">
                    <a:lumMod val="75000"/>
                  </a:schemeClr>
                </a:solidFill>
              </a:rPr>
              <a:t>America?</a:t>
            </a:r>
          </a:p>
          <a:p>
            <a:pPr>
              <a:defRPr/>
            </a:pPr>
            <a:r>
              <a:rPr lang="en-US" dirty="0">
                <a:solidFill>
                  <a:schemeClr val="accent4">
                    <a:lumMod val="75000"/>
                  </a:schemeClr>
                </a:solidFill>
              </a:rPr>
              <a:t>Essay 2. E</a:t>
            </a:r>
            <a:r>
              <a:rPr lang="en-US" dirty="0" smtClean="0">
                <a:solidFill>
                  <a:schemeClr val="accent4">
                    <a:lumMod val="75000"/>
                  </a:schemeClr>
                </a:solidFill>
              </a:rPr>
              <a:t>xplain </a:t>
            </a:r>
            <a:r>
              <a:rPr lang="en-US" dirty="0">
                <a:solidFill>
                  <a:schemeClr val="accent4">
                    <a:lumMod val="75000"/>
                  </a:schemeClr>
                </a:solidFill>
              </a:rPr>
              <a:t>how technological advances helped bring about the discovery of </a:t>
            </a:r>
            <a:r>
              <a:rPr lang="en-US" dirty="0" smtClean="0">
                <a:solidFill>
                  <a:schemeClr val="accent4">
                    <a:lumMod val="75000"/>
                  </a:schemeClr>
                </a:solidFill>
              </a:rPr>
              <a:t>America.</a:t>
            </a:r>
          </a:p>
          <a:p>
            <a:pPr>
              <a:defRPr/>
            </a:pPr>
            <a:r>
              <a:rPr lang="en-US" dirty="0">
                <a:solidFill>
                  <a:schemeClr val="accent3">
                    <a:lumMod val="50000"/>
                  </a:schemeClr>
                </a:solidFill>
              </a:rPr>
              <a:t>Essay 3. </a:t>
            </a:r>
            <a:r>
              <a:rPr lang="en-US" dirty="0" smtClean="0">
                <a:solidFill>
                  <a:schemeClr val="accent3">
                    <a:lumMod val="50000"/>
                  </a:schemeClr>
                </a:solidFill>
              </a:rPr>
              <a:t>Explain </a:t>
            </a:r>
            <a:r>
              <a:rPr lang="en-US" dirty="0">
                <a:solidFill>
                  <a:schemeClr val="accent3">
                    <a:lumMod val="50000"/>
                  </a:schemeClr>
                </a:solidFill>
              </a:rPr>
              <a:t>the conquest of the </a:t>
            </a:r>
            <a:r>
              <a:rPr lang="en-US" dirty="0" smtClean="0">
                <a:solidFill>
                  <a:schemeClr val="accent3">
                    <a:lumMod val="50000"/>
                  </a:schemeClr>
                </a:solidFill>
              </a:rPr>
              <a:t>Aztec.</a:t>
            </a:r>
          </a:p>
          <a:p>
            <a:pPr>
              <a:defRPr/>
            </a:pPr>
            <a:r>
              <a:rPr lang="en-US" dirty="0">
                <a:solidFill>
                  <a:schemeClr val="accent6">
                    <a:lumMod val="50000"/>
                  </a:schemeClr>
                </a:solidFill>
              </a:rPr>
              <a:t>essay 4 </a:t>
            </a:r>
            <a:r>
              <a:rPr lang="en-US" dirty="0" smtClean="0">
                <a:solidFill>
                  <a:schemeClr val="accent6">
                    <a:lumMod val="50000"/>
                  </a:schemeClr>
                </a:solidFill>
              </a:rPr>
              <a:t>Explain </a:t>
            </a:r>
            <a:r>
              <a:rPr lang="en-US" dirty="0">
                <a:solidFill>
                  <a:schemeClr val="accent6">
                    <a:lumMod val="50000"/>
                  </a:schemeClr>
                </a:solidFill>
              </a:rPr>
              <a:t>how the </a:t>
            </a:r>
            <a:r>
              <a:rPr lang="en-US" dirty="0" smtClean="0">
                <a:solidFill>
                  <a:schemeClr val="accent6">
                    <a:lumMod val="50000"/>
                  </a:schemeClr>
                </a:solidFill>
              </a:rPr>
              <a:t>Protestant Reformation </a:t>
            </a:r>
            <a:r>
              <a:rPr lang="en-US" dirty="0">
                <a:solidFill>
                  <a:schemeClr val="accent6">
                    <a:lumMod val="50000"/>
                  </a:schemeClr>
                </a:solidFill>
              </a:rPr>
              <a:t>relates to the A</a:t>
            </a:r>
            <a:r>
              <a:rPr lang="en-US" dirty="0" smtClean="0">
                <a:solidFill>
                  <a:schemeClr val="accent6">
                    <a:lumMod val="50000"/>
                  </a:schemeClr>
                </a:solidFill>
              </a:rPr>
              <a:t>ge </a:t>
            </a:r>
            <a:r>
              <a:rPr lang="en-US" dirty="0">
                <a:solidFill>
                  <a:schemeClr val="accent6">
                    <a:lumMod val="50000"/>
                  </a:schemeClr>
                </a:solidFill>
              </a:rPr>
              <a:t>of </a:t>
            </a:r>
            <a:r>
              <a:rPr lang="en-US" dirty="0" smtClean="0">
                <a:solidFill>
                  <a:schemeClr val="accent6">
                    <a:lumMod val="50000"/>
                  </a:schemeClr>
                </a:solidFill>
              </a:rPr>
              <a:t>Exploration</a:t>
            </a:r>
            <a:r>
              <a:rPr lang="en-US" dirty="0">
                <a:solidFill>
                  <a:schemeClr val="accent6">
                    <a:lumMod val="50000"/>
                  </a:schemeClr>
                </a:solidFill>
              </a:rPr>
              <a:t>.</a:t>
            </a:r>
          </a:p>
        </p:txBody>
      </p:sp>
    </p:spTree>
    <p:extLst>
      <p:ext uri="{BB962C8B-B14F-4D97-AF65-F5344CB8AC3E}">
        <p14:creationId xmlns:p14="http://schemas.microsoft.com/office/powerpoint/2010/main" val="2837618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36872" name="Text Box 13"/>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3326" name="Text Box 14"/>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chemeClr val="bg1"/>
                </a:solidFill>
              </a:rPr>
              <a:t>Examine how technology made long sea voyages possible. </a:t>
            </a:r>
            <a:endParaRPr lang="en-US" altLang="en-US" sz="1600" b="1" dirty="0">
              <a:solidFill>
                <a:srgbClr val="F2CB68"/>
              </a:solidFill>
            </a:endParaRPr>
          </a:p>
        </p:txBody>
      </p:sp>
      <p:sp>
        <p:nvSpPr>
          <p:cNvPr id="13327" name="Text Box 15"/>
          <p:cNvSpPr txBox="1">
            <a:spLocks noChangeArrowheads="1"/>
          </p:cNvSpPr>
          <p:nvPr/>
        </p:nvSpPr>
        <p:spPr bwMode="auto">
          <a:xfrm>
            <a:off x="1743075" y="2479675"/>
            <a:ext cx="6932613"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chemeClr val="bg1"/>
                </a:solidFill>
              </a:rPr>
              <a:t>Explore the factors that allowed great civilizations in Africa to flourish.</a:t>
            </a:r>
          </a:p>
        </p:txBody>
      </p:sp>
      <p:sp>
        <p:nvSpPr>
          <p:cNvPr id="13328" name="Text Box 16"/>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1: A Changing World</a:t>
            </a:r>
          </a:p>
        </p:txBody>
      </p:sp>
    </p:spTree>
    <p:extLst>
      <p:ext uri="{BB962C8B-B14F-4D97-AF65-F5344CB8AC3E}">
        <p14:creationId xmlns:p14="http://schemas.microsoft.com/office/powerpoint/2010/main" val="388660228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checkerboard(across)">
                                      <p:cBhvr>
                                        <p:cTn id="7" dur="500"/>
                                        <p:tgtEl>
                                          <p:spTgt spid="1332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328"/>
                                        </p:tgtEl>
                                        <p:attrNameLst>
                                          <p:attrName>style.visibility</p:attrName>
                                        </p:attrNameLst>
                                      </p:cBhvr>
                                      <p:to>
                                        <p:strVal val="visible"/>
                                      </p:to>
                                    </p:set>
                                    <p:animEffect transition="in" filter="wipe(up)">
                                      <p:cBhvr>
                                        <p:cTn id="11" dur="500"/>
                                        <p:tgtEl>
                                          <p:spTgt spid="1332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26"/>
                                        </p:tgtEl>
                                        <p:attrNameLst>
                                          <p:attrName>style.visibility</p:attrName>
                                        </p:attrNameLst>
                                      </p:cBhvr>
                                      <p:to>
                                        <p:strVal val="visible"/>
                                      </p:to>
                                    </p:set>
                                    <p:animEffect transition="in" filter="wipe(left)">
                                      <p:cBhvr>
                                        <p:cTn id="15" dur="500"/>
                                        <p:tgtEl>
                                          <p:spTgt spid="133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27">
                                            <p:txEl>
                                              <p:pRg st="0" end="0"/>
                                            </p:txEl>
                                          </p:spTgt>
                                        </p:tgtEl>
                                        <p:attrNameLst>
                                          <p:attrName>style.visibility</p:attrName>
                                        </p:attrNameLst>
                                      </p:cBhvr>
                                      <p:to>
                                        <p:strVal val="visible"/>
                                      </p:to>
                                    </p:set>
                                    <p:animEffect transition="in" filter="wipe(left)">
                                      <p:cBhvr>
                                        <p:cTn id="20" dur="500"/>
                                        <p:tgtEl>
                                          <p:spTgt spid="13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utoUpdateAnimBg="0"/>
      <p:bldP spid="13326" grpId="0" autoUpdateAnimBg="0"/>
      <p:bldP spid="13327" grpId="0" build="p" autoUpdateAnimBg="0"/>
      <p:bldP spid="1332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12304" name="Text Box 16"/>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Explain Portugal’s leadership roles in exploration. </a:t>
            </a:r>
            <a:endParaRPr lang="en-US" altLang="en-US" sz="1600" b="1">
              <a:solidFill>
                <a:srgbClr val="F2CB68"/>
              </a:solidFill>
            </a:endParaRPr>
          </a:p>
        </p:txBody>
      </p:sp>
      <p:sp>
        <p:nvSpPr>
          <p:cNvPr id="12305" name="Text Box 17"/>
          <p:cNvSpPr txBox="1">
            <a:spLocks noChangeArrowheads="1"/>
          </p:cNvSpPr>
          <p:nvPr/>
        </p:nvSpPr>
        <p:spPr bwMode="auto">
          <a:xfrm>
            <a:off x="1743075" y="2479675"/>
            <a:ext cx="71723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Understand Columbus’s plan for sailing to Asia.</a:t>
            </a:r>
          </a:p>
        </p:txBody>
      </p:sp>
      <p:sp>
        <p:nvSpPr>
          <p:cNvPr id="12306" name="Text Box 18"/>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2: Early Exploration</a:t>
            </a:r>
          </a:p>
        </p:txBody>
      </p:sp>
    </p:spTree>
    <p:extLst>
      <p:ext uri="{BB962C8B-B14F-4D97-AF65-F5344CB8AC3E}">
        <p14:creationId xmlns:p14="http://schemas.microsoft.com/office/powerpoint/2010/main" val="60282468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wipe(up)">
                                      <p:cBhvr>
                                        <p:cTn id="7" dur="500"/>
                                        <p:tgtEl>
                                          <p:spTgt spid="1230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04"/>
                                        </p:tgtEl>
                                        <p:attrNameLst>
                                          <p:attrName>style.visibility</p:attrName>
                                        </p:attrNameLst>
                                      </p:cBhvr>
                                      <p:to>
                                        <p:strVal val="visible"/>
                                      </p:to>
                                    </p:set>
                                    <p:animEffect transition="in" filter="wipe(left)">
                                      <p:cBhvr>
                                        <p:cTn id="11" dur="500"/>
                                        <p:tgtEl>
                                          <p:spTgt spid="123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05">
                                            <p:txEl>
                                              <p:pRg st="0" end="0"/>
                                            </p:txEl>
                                          </p:spTgt>
                                        </p:tgtEl>
                                        <p:attrNameLst>
                                          <p:attrName>style.visibility</p:attrName>
                                        </p:attrNameLst>
                                      </p:cBhvr>
                                      <p:to>
                                        <p:strVal val="visible"/>
                                      </p:to>
                                    </p:set>
                                    <p:animEffect transition="in" filter="wipe(left)">
                                      <p:cBhvr>
                                        <p:cTn id="16" dur="500"/>
                                        <p:tgtEl>
                                          <p:spTgt spid="123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utoUpdateAnimBg="0"/>
      <p:bldP spid="12305" grpId="0" build="p" autoUpdateAnimBg="0"/>
      <p:bldP spid="1230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1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3085" name="Text Box 13"/>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Evaluate the decline of the Aztec and Inca Empires in the Americas. </a:t>
            </a:r>
            <a:endParaRPr lang="en-US" altLang="en-US" sz="1600" b="1">
              <a:solidFill>
                <a:srgbClr val="F2CB68"/>
              </a:solidFill>
            </a:endParaRPr>
          </a:p>
        </p:txBody>
      </p:sp>
      <p:sp>
        <p:nvSpPr>
          <p:cNvPr id="3086" name="Text Box 14"/>
          <p:cNvSpPr txBox="1">
            <a:spLocks noChangeArrowheads="1"/>
          </p:cNvSpPr>
          <p:nvPr/>
        </p:nvSpPr>
        <p:spPr bwMode="auto">
          <a:xfrm>
            <a:off x="1743075" y="2479675"/>
            <a:ext cx="6932613"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Explore how Spain governed its empire in the Americas.</a:t>
            </a:r>
          </a:p>
        </p:txBody>
      </p:sp>
      <p:sp>
        <p:nvSpPr>
          <p:cNvPr id="3087" name="Text Box 15"/>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3: Spain in America</a:t>
            </a:r>
          </a:p>
        </p:txBody>
      </p:sp>
    </p:spTree>
    <p:extLst>
      <p:ext uri="{BB962C8B-B14F-4D97-AF65-F5344CB8AC3E}">
        <p14:creationId xmlns:p14="http://schemas.microsoft.com/office/powerpoint/2010/main" val="284228459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wipe(up)">
                                      <p:cBhvr>
                                        <p:cTn id="7" dur="500"/>
                                        <p:tgtEl>
                                          <p:spTgt spid="30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wipe(left)">
                                      <p:cBhvr>
                                        <p:cTn id="11" dur="500"/>
                                        <p:tgtEl>
                                          <p:spTgt spid="30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86">
                                            <p:txEl>
                                              <p:pRg st="0" end="0"/>
                                            </p:txEl>
                                          </p:spTgt>
                                        </p:tgtEl>
                                        <p:attrNameLst>
                                          <p:attrName>style.visibility</p:attrName>
                                        </p:attrNameLst>
                                      </p:cBhvr>
                                      <p:to>
                                        <p:strVal val="visible"/>
                                      </p:to>
                                    </p:set>
                                    <p:animEffect transition="in" filter="wipe(left)">
                                      <p:cBhvr>
                                        <p:cTn id="16" dur="500"/>
                                        <p:tgtEl>
                                          <p:spTgt spid="30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utoUpdateAnimBg="0"/>
      <p:bldP spid="3086" grpId="0" build="p" autoUpdateAnimBg="0"/>
      <p:bldP spid="308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1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11285" name="Text Box 21"/>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Explain how the Protestant Reformation affected North America. </a:t>
            </a:r>
            <a:endParaRPr lang="en-US" altLang="en-US" sz="1600" b="1">
              <a:solidFill>
                <a:srgbClr val="F2CB68"/>
              </a:solidFill>
            </a:endParaRPr>
          </a:p>
        </p:txBody>
      </p:sp>
      <p:sp>
        <p:nvSpPr>
          <p:cNvPr id="11286" name="Text Box 22"/>
          <p:cNvSpPr txBox="1">
            <a:spLocks noChangeArrowheads="1"/>
          </p:cNvSpPr>
          <p:nvPr/>
        </p:nvSpPr>
        <p:spPr bwMode="auto">
          <a:xfrm>
            <a:off x="1743075" y="2479675"/>
            <a:ext cx="71723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Evaluate why the activities of early traders encouraged exploration.</a:t>
            </a:r>
          </a:p>
        </p:txBody>
      </p:sp>
      <p:sp>
        <p:nvSpPr>
          <p:cNvPr id="11287" name="Text Box 23"/>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4: Exploring North America</a:t>
            </a:r>
          </a:p>
        </p:txBody>
      </p:sp>
    </p:spTree>
    <p:extLst>
      <p:ext uri="{BB962C8B-B14F-4D97-AF65-F5344CB8AC3E}">
        <p14:creationId xmlns:p14="http://schemas.microsoft.com/office/powerpoint/2010/main" val="105721579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87"/>
                                        </p:tgtEl>
                                        <p:attrNameLst>
                                          <p:attrName>style.visibility</p:attrName>
                                        </p:attrNameLst>
                                      </p:cBhvr>
                                      <p:to>
                                        <p:strVal val="visible"/>
                                      </p:to>
                                    </p:set>
                                    <p:animEffect transition="in" filter="wipe(up)">
                                      <p:cBhvr>
                                        <p:cTn id="7" dur="500"/>
                                        <p:tgtEl>
                                          <p:spTgt spid="112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85"/>
                                        </p:tgtEl>
                                        <p:attrNameLst>
                                          <p:attrName>style.visibility</p:attrName>
                                        </p:attrNameLst>
                                      </p:cBhvr>
                                      <p:to>
                                        <p:strVal val="visible"/>
                                      </p:to>
                                    </p:set>
                                    <p:animEffect transition="in" filter="wipe(left)">
                                      <p:cBhvr>
                                        <p:cTn id="11" dur="500"/>
                                        <p:tgtEl>
                                          <p:spTgt spid="112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86"/>
                                        </p:tgtEl>
                                        <p:attrNameLst>
                                          <p:attrName>style.visibility</p:attrName>
                                        </p:attrNameLst>
                                      </p:cBhvr>
                                      <p:to>
                                        <p:strVal val="visible"/>
                                      </p:to>
                                    </p:set>
                                    <p:animEffect transition="in" filter="wipe(left)">
                                      <p:cBhvr>
                                        <p:cTn id="16" dur="5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utoUpdateAnimBg="0"/>
      <p:bldP spid="11286" grpId="0" autoUpdateAnimBg="0"/>
      <p:bldP spid="112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Why It Matters</a:t>
            </a:r>
          </a:p>
        </p:txBody>
      </p:sp>
      <p:sp>
        <p:nvSpPr>
          <p:cNvPr id="9234" name="Text Box 18"/>
          <p:cNvSpPr txBox="1">
            <a:spLocks noChangeArrowheads="1"/>
          </p:cNvSpPr>
          <p:nvPr/>
        </p:nvSpPr>
        <p:spPr bwMode="auto">
          <a:xfrm>
            <a:off x="1744663" y="1187450"/>
            <a:ext cx="6865937"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Although the English have been the major influence on United States history, they are only part of the story. Beginning with Native Americans and continuing through time, people from many cultures came to the Americas.</a:t>
            </a:r>
          </a:p>
        </p:txBody>
      </p:sp>
    </p:spTree>
    <p:extLst>
      <p:ext uri="{BB962C8B-B14F-4D97-AF65-F5344CB8AC3E}">
        <p14:creationId xmlns:p14="http://schemas.microsoft.com/office/powerpoint/2010/main" val="210849390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32"/>
                                        </p:tgtEl>
                                        <p:attrNameLst>
                                          <p:attrName>style.visibility</p:attrName>
                                        </p:attrNameLst>
                                      </p:cBhvr>
                                      <p:to>
                                        <p:strVal val="visible"/>
                                      </p:to>
                                    </p:set>
                                    <p:animEffect transition="in" filter="checkerboard(across)">
                                      <p:cBhvr>
                                        <p:cTn id="7" dur="500"/>
                                        <p:tgtEl>
                                          <p:spTgt spid="92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wipe(left)">
                                      <p:cBhvr>
                                        <p:cTn id="11"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utoUpdateAnimBg="0"/>
      <p:bldP spid="92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pclipart.com/American_History/discovery/Columbus/a_caravel_of_Columbus.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7931836"/>
          </a:xfrm>
          <a:prstGeom prst="rect">
            <a:avLst/>
          </a:prstGeom>
          <a:noFill/>
        </p:spPr>
      </p:pic>
      <p:sp>
        <p:nvSpPr>
          <p:cNvPr id="18435" name="Title 1"/>
          <p:cNvSpPr>
            <a:spLocks noGrp="1"/>
          </p:cNvSpPr>
          <p:nvPr>
            <p:ph type="title"/>
          </p:nvPr>
        </p:nvSpPr>
        <p:spPr/>
        <p:txBody>
          <a:bodyPr/>
          <a:lstStyle/>
          <a:p>
            <a:r>
              <a:rPr lang="en-US" altLang="en-US" smtClean="0"/>
              <a:t>9-22 and 9-23</a:t>
            </a:r>
          </a:p>
        </p:txBody>
      </p:sp>
      <p:sp>
        <p:nvSpPr>
          <p:cNvPr id="3" name="Content Placeholder 2"/>
          <p:cNvSpPr>
            <a:spLocks noGrp="1"/>
          </p:cNvSpPr>
          <p:nvPr>
            <p:ph idx="1"/>
          </p:nvPr>
        </p:nvSpPr>
        <p:spPr/>
        <p:txBody>
          <a:bodyPr>
            <a:normAutofit lnSpcReduction="10000"/>
          </a:bodyPr>
          <a:lstStyle/>
          <a:p>
            <a:pPr>
              <a:buFontTx/>
              <a:buNone/>
              <a:defRPr/>
            </a:pPr>
            <a:r>
              <a:rPr lang="en-US" dirty="0" smtClean="0"/>
              <a:t>There were many factors that led to the discovery of the American Continent. Some are listed below. Pick which one you believe played the biggest role, and explain why.</a:t>
            </a:r>
          </a:p>
          <a:p>
            <a:pPr>
              <a:defRPr/>
            </a:pPr>
            <a:r>
              <a:rPr lang="en-US" dirty="0" smtClean="0">
                <a:solidFill>
                  <a:srgbClr val="FF0000"/>
                </a:solidFill>
              </a:rPr>
              <a:t>New navigation technology like the astrolabe and better ships.</a:t>
            </a:r>
          </a:p>
          <a:p>
            <a:pPr>
              <a:defRPr/>
            </a:pPr>
            <a:r>
              <a:rPr lang="en-US" dirty="0" smtClean="0">
                <a:solidFill>
                  <a:schemeClr val="accent1"/>
                </a:solidFill>
              </a:rPr>
              <a:t>The invention of the printing press.</a:t>
            </a:r>
          </a:p>
          <a:p>
            <a:pPr>
              <a:defRPr/>
            </a:pPr>
            <a:r>
              <a:rPr lang="en-US" dirty="0" smtClean="0">
                <a:solidFill>
                  <a:srgbClr val="7030A0"/>
                </a:solidFill>
              </a:rPr>
              <a:t>The Crusades made Europeans want to find Asian goods.</a:t>
            </a:r>
            <a:endParaRPr lang="en-US" dirty="0">
              <a:solidFill>
                <a:srgbClr val="7030A0"/>
              </a:solidFill>
            </a:endParaRPr>
          </a:p>
        </p:txBody>
      </p:sp>
    </p:spTree>
    <p:extLst>
      <p:ext uri="{BB962C8B-B14F-4D97-AF65-F5344CB8AC3E}">
        <p14:creationId xmlns:p14="http://schemas.microsoft.com/office/powerpoint/2010/main" val="259429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Text Box 1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Impact Today</a:t>
            </a:r>
          </a:p>
        </p:txBody>
      </p:sp>
      <p:sp>
        <p:nvSpPr>
          <p:cNvPr id="8211" name="Text Box 19"/>
          <p:cNvSpPr txBox="1">
            <a:spLocks noChangeArrowheads="1"/>
          </p:cNvSpPr>
          <p:nvPr/>
        </p:nvSpPr>
        <p:spPr bwMode="auto">
          <a:xfrm>
            <a:off x="1744663" y="1187450"/>
            <a:ext cx="7246937"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Before 1492, the cultures that arose in the Americas had almost no contact with the rest of the world. The Great Convergence—the interactions among Native Americans, Europeans, and Africans—shaped the history of the Americas.</a:t>
            </a:r>
            <a:endParaRPr lang="en-US" altLang="en-US" sz="1600" b="1">
              <a:solidFill>
                <a:srgbClr val="F2CB68"/>
              </a:solidFill>
            </a:endParaRPr>
          </a:p>
        </p:txBody>
      </p:sp>
    </p:spTree>
    <p:extLst>
      <p:ext uri="{BB962C8B-B14F-4D97-AF65-F5344CB8AC3E}">
        <p14:creationId xmlns:p14="http://schemas.microsoft.com/office/powerpoint/2010/main" val="369434528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checkerboard(across)">
                                      <p:cBhvr>
                                        <p:cTn id="7" dur="500"/>
                                        <p:tgtEl>
                                          <p:spTgt spid="82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1"/>
                                        </p:tgtEl>
                                        <p:attrNameLst>
                                          <p:attrName>style.visibility</p:attrName>
                                        </p:attrNameLst>
                                      </p:cBhvr>
                                      <p:to>
                                        <p:strVal val="visible"/>
                                      </p:to>
                                    </p:set>
                                    <p:animEffect transition="in" filter="wipe(left)">
                                      <p:cBhvr>
                                        <p:cTn id="11"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autoUpdateAnimBg="0"/>
      <p:bldP spid="821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22538" name="Text Box 10"/>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a:solidFill>
                  <a:schemeClr val="bg1"/>
                </a:solidFill>
              </a:rPr>
              <a:t>New knowledge and ideas led Europeans to explore overseas. </a:t>
            </a:r>
            <a:endParaRPr lang="en-US" altLang="en-US" sz="1600" b="1">
              <a:solidFill>
                <a:srgbClr val="F2CB68"/>
              </a:solidFill>
            </a:endParaRPr>
          </a:p>
        </p:txBody>
      </p:sp>
      <p:sp>
        <p:nvSpPr>
          <p:cNvPr id="22539" name="Text Box 11"/>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classical </a:t>
            </a:r>
            <a:endParaRPr lang="en-US" altLang="en-US" sz="1600" b="1">
              <a:solidFill>
                <a:srgbClr val="F2CB68"/>
              </a:solidFill>
            </a:endParaRPr>
          </a:p>
        </p:txBody>
      </p:sp>
      <p:sp>
        <p:nvSpPr>
          <p:cNvPr id="22540" name="Text Box 12"/>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22543" name="Text Box 1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22544" name="Text Box 16"/>
          <p:cNvSpPr txBox="1">
            <a:spLocks noChangeArrowheads="1"/>
          </p:cNvSpPr>
          <p:nvPr/>
        </p:nvSpPr>
        <p:spPr bwMode="auto">
          <a:xfrm>
            <a:off x="1743075" y="4294188"/>
            <a:ext cx="2828925" cy="137001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Renaissance </a:t>
            </a:r>
          </a:p>
          <a:p>
            <a:pPr>
              <a:lnSpc>
                <a:spcPct val="90000"/>
              </a:lnSpc>
              <a:spcBef>
                <a:spcPct val="20000"/>
              </a:spcBef>
              <a:spcAft>
                <a:spcPct val="20000"/>
              </a:spcAft>
              <a:buFontTx/>
              <a:buChar char="•"/>
            </a:pPr>
            <a:r>
              <a:rPr lang="en-US" altLang="en-US">
                <a:solidFill>
                  <a:schemeClr val="bg1"/>
                </a:solidFill>
              </a:rPr>
              <a:t>technology </a:t>
            </a:r>
          </a:p>
          <a:p>
            <a:pPr>
              <a:lnSpc>
                <a:spcPct val="90000"/>
              </a:lnSpc>
              <a:spcBef>
                <a:spcPct val="20000"/>
              </a:spcBef>
              <a:spcAft>
                <a:spcPct val="20000"/>
              </a:spcAft>
              <a:buFontTx/>
              <a:buChar char="•"/>
            </a:pPr>
            <a:r>
              <a:rPr lang="en-US" altLang="en-US">
                <a:solidFill>
                  <a:schemeClr val="bg1"/>
                </a:solidFill>
              </a:rPr>
              <a:t>astrolabe </a:t>
            </a:r>
            <a:endParaRPr lang="en-US" altLang="en-US" sz="1600" b="1">
              <a:solidFill>
                <a:srgbClr val="F2CB68"/>
              </a:solidFill>
            </a:endParaRPr>
          </a:p>
        </p:txBody>
      </p:sp>
      <p:sp>
        <p:nvSpPr>
          <p:cNvPr id="22545" name="Text Box 17"/>
          <p:cNvSpPr txBox="1">
            <a:spLocks noChangeArrowheads="1"/>
          </p:cNvSpPr>
          <p:nvPr/>
        </p:nvSpPr>
        <p:spPr bwMode="auto">
          <a:xfrm>
            <a:off x="5248275" y="3819525"/>
            <a:ext cx="2828925" cy="13700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caravel </a:t>
            </a:r>
          </a:p>
          <a:p>
            <a:pPr>
              <a:lnSpc>
                <a:spcPct val="90000"/>
              </a:lnSpc>
              <a:spcBef>
                <a:spcPct val="20000"/>
              </a:spcBef>
              <a:spcAft>
                <a:spcPct val="20000"/>
              </a:spcAft>
              <a:buFontTx/>
              <a:buChar char="•"/>
            </a:pPr>
            <a:r>
              <a:rPr lang="en-US" altLang="en-US">
                <a:solidFill>
                  <a:schemeClr val="bg1"/>
                </a:solidFill>
              </a:rPr>
              <a:t>pilgrimage </a:t>
            </a:r>
          </a:p>
          <a:p>
            <a:pPr>
              <a:lnSpc>
                <a:spcPct val="90000"/>
              </a:lnSpc>
              <a:spcBef>
                <a:spcPct val="20000"/>
              </a:spcBef>
              <a:spcAft>
                <a:spcPct val="20000"/>
              </a:spcAft>
              <a:buFontTx/>
              <a:buChar char="•"/>
            </a:pPr>
            <a:r>
              <a:rPr lang="en-US" altLang="en-US">
                <a:solidFill>
                  <a:schemeClr val="bg1"/>
                </a:solidFill>
              </a:rPr>
              <a:t>mosque</a:t>
            </a:r>
          </a:p>
        </p:txBody>
      </p:sp>
    </p:spTree>
    <p:extLst>
      <p:ext uri="{BB962C8B-B14F-4D97-AF65-F5344CB8AC3E}">
        <p14:creationId xmlns:p14="http://schemas.microsoft.com/office/powerpoint/2010/main" val="171293659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checkerboard(across)">
                                      <p:cBhvr>
                                        <p:cTn id="7" dur="500"/>
                                        <p:tgtEl>
                                          <p:spTgt spid="2253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Effect transition="in" filter="wipe(up)">
                                      <p:cBhvr>
                                        <p:cTn id="11" dur="500"/>
                                        <p:tgtEl>
                                          <p:spTgt spid="2254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wipe(left)">
                                      <p:cBhvr>
                                        <p:cTn id="15" dur="500"/>
                                        <p:tgtEl>
                                          <p:spTgt spid="22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543"/>
                                        </p:tgtEl>
                                        <p:attrNameLst>
                                          <p:attrName>style.visibility</p:attrName>
                                        </p:attrNameLst>
                                      </p:cBhvr>
                                      <p:to>
                                        <p:strVal val="visible"/>
                                      </p:to>
                                    </p:set>
                                    <p:animEffect transition="in" filter="wipe(up)">
                                      <p:cBhvr>
                                        <p:cTn id="20" dur="500"/>
                                        <p:tgtEl>
                                          <p:spTgt spid="22543"/>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539">
                                            <p:txEl>
                                              <p:pRg st="0" end="0"/>
                                            </p:txEl>
                                          </p:spTgt>
                                        </p:tgtEl>
                                        <p:attrNameLst>
                                          <p:attrName>style.visibility</p:attrName>
                                        </p:attrNameLst>
                                      </p:cBhvr>
                                      <p:to>
                                        <p:strVal val="visible"/>
                                      </p:to>
                                    </p:set>
                                    <p:animEffect transition="in" filter="wipe(left)">
                                      <p:cBhvr>
                                        <p:cTn id="24" dur="500"/>
                                        <p:tgtEl>
                                          <p:spTgt spid="2253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544">
                                            <p:txEl>
                                              <p:pRg st="0" end="0"/>
                                            </p:txEl>
                                          </p:spTgt>
                                        </p:tgtEl>
                                        <p:attrNameLst>
                                          <p:attrName>style.visibility</p:attrName>
                                        </p:attrNameLst>
                                      </p:cBhvr>
                                      <p:to>
                                        <p:strVal val="visible"/>
                                      </p:to>
                                    </p:set>
                                    <p:animEffect transition="in" filter="wipe(left)">
                                      <p:cBhvr>
                                        <p:cTn id="29" dur="500"/>
                                        <p:tgtEl>
                                          <p:spTgt spid="2254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4">
                                            <p:txEl>
                                              <p:pRg st="1" end="1"/>
                                            </p:txEl>
                                          </p:spTgt>
                                        </p:tgtEl>
                                        <p:attrNameLst>
                                          <p:attrName>style.visibility</p:attrName>
                                        </p:attrNameLst>
                                      </p:cBhvr>
                                      <p:to>
                                        <p:strVal val="visible"/>
                                      </p:to>
                                    </p:set>
                                    <p:animEffect transition="in" filter="wipe(left)">
                                      <p:cBhvr>
                                        <p:cTn id="34" dur="500"/>
                                        <p:tgtEl>
                                          <p:spTgt spid="22544">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544">
                                            <p:txEl>
                                              <p:pRg st="2" end="2"/>
                                            </p:txEl>
                                          </p:spTgt>
                                        </p:tgtEl>
                                        <p:attrNameLst>
                                          <p:attrName>style.visibility</p:attrName>
                                        </p:attrNameLst>
                                      </p:cBhvr>
                                      <p:to>
                                        <p:strVal val="visible"/>
                                      </p:to>
                                    </p:set>
                                    <p:animEffect transition="in" filter="wipe(left)">
                                      <p:cBhvr>
                                        <p:cTn id="39" dur="500"/>
                                        <p:tgtEl>
                                          <p:spTgt spid="22544">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545">
                                            <p:txEl>
                                              <p:pRg st="0" end="0"/>
                                            </p:txEl>
                                          </p:spTgt>
                                        </p:tgtEl>
                                        <p:attrNameLst>
                                          <p:attrName>style.visibility</p:attrName>
                                        </p:attrNameLst>
                                      </p:cBhvr>
                                      <p:to>
                                        <p:strVal val="visible"/>
                                      </p:to>
                                    </p:set>
                                    <p:animEffect transition="in" filter="wipe(left)">
                                      <p:cBhvr>
                                        <p:cTn id="44" dur="500"/>
                                        <p:tgtEl>
                                          <p:spTgt spid="22545">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545">
                                            <p:txEl>
                                              <p:pRg st="1" end="1"/>
                                            </p:txEl>
                                          </p:spTgt>
                                        </p:tgtEl>
                                        <p:attrNameLst>
                                          <p:attrName>style.visibility</p:attrName>
                                        </p:attrNameLst>
                                      </p:cBhvr>
                                      <p:to>
                                        <p:strVal val="visible"/>
                                      </p:to>
                                    </p:set>
                                    <p:animEffect transition="in" filter="wipe(left)">
                                      <p:cBhvr>
                                        <p:cTn id="49" dur="500"/>
                                        <p:tgtEl>
                                          <p:spTgt spid="22545">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545">
                                            <p:txEl>
                                              <p:pRg st="2" end="2"/>
                                            </p:txEl>
                                          </p:spTgt>
                                        </p:tgtEl>
                                        <p:attrNameLst>
                                          <p:attrName>style.visibility</p:attrName>
                                        </p:attrNameLst>
                                      </p:cBhvr>
                                      <p:to>
                                        <p:strVal val="visible"/>
                                      </p:to>
                                    </p:set>
                                    <p:animEffect transition="in" filter="wipe(left)">
                                      <p:cBhvr>
                                        <p:cTn id="54" dur="500"/>
                                        <p:tgtEl>
                                          <p:spTgt spid="225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8" grpId="0" autoUpdateAnimBg="0"/>
      <p:bldP spid="22539" grpId="0" build="p" autoUpdateAnimBg="0" advAuto="0"/>
      <p:bldP spid="22540" grpId="0" autoUpdateAnimBg="0"/>
      <p:bldP spid="22543" grpId="0" autoUpdateAnimBg="0"/>
      <p:bldP spid="22544" grpId="0" build="p" autoUpdateAnimBg="0"/>
      <p:bldP spid="2254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3569" name="Text Box 17"/>
          <p:cNvSpPr txBox="1">
            <a:spLocks noChangeArrowheads="1"/>
          </p:cNvSpPr>
          <p:nvPr/>
        </p:nvSpPr>
        <p:spPr bwMode="auto">
          <a:xfrm>
            <a:off x="1743075" y="1676400"/>
            <a:ext cx="7019925" cy="14065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Determining Cause and Effect</a:t>
            </a:r>
            <a:r>
              <a:rPr lang="en-US" altLang="en-US">
                <a:solidFill>
                  <a:schemeClr val="bg1"/>
                </a:solidFill>
              </a:rPr>
              <a:t>  As you read the section, re-create the diagram on page 38 of your textbook and identify three reasons Europeans increased overseas exploration. </a:t>
            </a:r>
            <a:endParaRPr lang="en-US" altLang="en-US" sz="1600" b="1">
              <a:solidFill>
                <a:srgbClr val="F2CB68"/>
              </a:solidFill>
            </a:endParaRPr>
          </a:p>
        </p:txBody>
      </p:sp>
      <p:sp>
        <p:nvSpPr>
          <p:cNvPr id="23570" name="Text Box 18"/>
          <p:cNvSpPr txBox="1">
            <a:spLocks noChangeArrowheads="1"/>
          </p:cNvSpPr>
          <p:nvPr/>
        </p:nvSpPr>
        <p:spPr bwMode="auto">
          <a:xfrm>
            <a:off x="1743075" y="3819525"/>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technology made long sea voyages possible. </a:t>
            </a:r>
            <a:endParaRPr lang="en-US" altLang="en-US" sz="1600" b="1">
              <a:solidFill>
                <a:srgbClr val="F2CB68"/>
              </a:solidFill>
            </a:endParaRPr>
          </a:p>
        </p:txBody>
      </p:sp>
      <p:sp>
        <p:nvSpPr>
          <p:cNvPr id="23571" name="Text Box 1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23573" name="Text Box 21"/>
          <p:cNvSpPr txBox="1">
            <a:spLocks noChangeArrowheads="1"/>
          </p:cNvSpPr>
          <p:nvPr/>
        </p:nvSpPr>
        <p:spPr bwMode="auto">
          <a:xfrm>
            <a:off x="1743075" y="4619625"/>
            <a:ext cx="69437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great civilizations flourished in Africa.</a:t>
            </a:r>
          </a:p>
        </p:txBody>
      </p:sp>
    </p:spTree>
    <p:extLst>
      <p:ext uri="{BB962C8B-B14F-4D97-AF65-F5344CB8AC3E}">
        <p14:creationId xmlns:p14="http://schemas.microsoft.com/office/powerpoint/2010/main" val="64023976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71"/>
                                        </p:tgtEl>
                                        <p:attrNameLst>
                                          <p:attrName>style.visibility</p:attrName>
                                        </p:attrNameLst>
                                      </p:cBhvr>
                                      <p:to>
                                        <p:strVal val="visible"/>
                                      </p:to>
                                    </p:set>
                                    <p:animEffect transition="in" filter="wipe(up)">
                                      <p:cBhvr>
                                        <p:cTn id="7" dur="500"/>
                                        <p:tgtEl>
                                          <p:spTgt spid="2357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69"/>
                                        </p:tgtEl>
                                        <p:attrNameLst>
                                          <p:attrName>style.visibility</p:attrName>
                                        </p:attrNameLst>
                                      </p:cBhvr>
                                      <p:to>
                                        <p:strVal val="visible"/>
                                      </p:to>
                                    </p:set>
                                    <p:animEffect transition="in" filter="wipe(left)">
                                      <p:cBhvr>
                                        <p:cTn id="11" dur="500"/>
                                        <p:tgtEl>
                                          <p:spTgt spid="235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570">
                                            <p:txEl>
                                              <p:pRg st="0" end="0"/>
                                            </p:txEl>
                                          </p:spTgt>
                                        </p:tgtEl>
                                        <p:attrNameLst>
                                          <p:attrName>style.visibility</p:attrName>
                                        </p:attrNameLst>
                                      </p:cBhvr>
                                      <p:to>
                                        <p:strVal val="visible"/>
                                      </p:to>
                                    </p:set>
                                    <p:animEffect transition="in" filter="wipe(left)">
                                      <p:cBhvr>
                                        <p:cTn id="15" dur="500"/>
                                        <p:tgtEl>
                                          <p:spTgt spid="2357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73">
                                            <p:txEl>
                                              <p:pRg st="0" end="0"/>
                                            </p:txEl>
                                          </p:spTgt>
                                        </p:tgtEl>
                                        <p:attrNameLst>
                                          <p:attrName>style.visibility</p:attrName>
                                        </p:attrNameLst>
                                      </p:cBhvr>
                                      <p:to>
                                        <p:strVal val="visible"/>
                                      </p:to>
                                    </p:set>
                                    <p:animEffect transition="in" filter="wipe(left)">
                                      <p:cBhvr>
                                        <p:cTn id="20" dur="500"/>
                                        <p:tgtEl>
                                          <p:spTgt spid="235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utoUpdateAnimBg="0"/>
      <p:bldP spid="23570" grpId="0" build="p" autoUpdateAnimBg="0" advAuto="0"/>
      <p:bldP spid="23571" grpId="0" autoUpdateAnimBg="0"/>
      <p:bldP spid="2357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4593" name="Text Box 17"/>
          <p:cNvSpPr txBox="1">
            <a:spLocks noChangeArrowheads="1"/>
          </p:cNvSpPr>
          <p:nvPr/>
        </p:nvSpPr>
        <p:spPr bwMode="auto">
          <a:xfrm>
            <a:off x="1743075" y="1676400"/>
            <a:ext cx="7019925" cy="10779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Culture and Traditions  </a:t>
            </a:r>
            <a:r>
              <a:rPr lang="en-US" altLang="en-US">
                <a:solidFill>
                  <a:schemeClr val="bg1"/>
                </a:solidFill>
              </a:rPr>
              <a:t>The spirit of the Renaissance changed the way Europeans thought about the world.</a:t>
            </a:r>
          </a:p>
        </p:txBody>
      </p:sp>
      <p:sp>
        <p:nvSpPr>
          <p:cNvPr id="24594" name="Text Box 18"/>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411761273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wipe(up)">
                                      <p:cBhvr>
                                        <p:cTn id="7" dur="500"/>
                                        <p:tgtEl>
                                          <p:spTgt spid="245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93"/>
                                        </p:tgtEl>
                                        <p:attrNameLst>
                                          <p:attrName>style.visibility</p:attrName>
                                        </p:attrNameLst>
                                      </p:cBhvr>
                                      <p:to>
                                        <p:strVal val="visible"/>
                                      </p:to>
                                    </p:set>
                                    <p:animEffect transition="in" filter="wipe(left)">
                                      <p:cBhvr>
                                        <p:cTn id="11" dur="5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utoUpdateAnimBg="0"/>
      <p:bldP spid="2459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pclipart.com/American_History/discovery/Columbus/a_caravel_of_Columbus.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7931836"/>
          </a:xfrm>
          <a:prstGeom prst="rect">
            <a:avLst/>
          </a:prstGeom>
          <a:noFill/>
        </p:spPr>
      </p:pic>
      <p:sp>
        <p:nvSpPr>
          <p:cNvPr id="48131" name="Title 1"/>
          <p:cNvSpPr>
            <a:spLocks noGrp="1"/>
          </p:cNvSpPr>
          <p:nvPr>
            <p:ph type="title"/>
          </p:nvPr>
        </p:nvSpPr>
        <p:spPr/>
        <p:txBody>
          <a:bodyPr/>
          <a:lstStyle/>
          <a:p>
            <a:r>
              <a:rPr lang="en-US" altLang="en-US" smtClean="0"/>
              <a:t>9-22 and 9-23</a:t>
            </a:r>
          </a:p>
        </p:txBody>
      </p:sp>
      <p:sp>
        <p:nvSpPr>
          <p:cNvPr id="3" name="Content Placeholder 2"/>
          <p:cNvSpPr>
            <a:spLocks noGrp="1"/>
          </p:cNvSpPr>
          <p:nvPr>
            <p:ph idx="1"/>
          </p:nvPr>
        </p:nvSpPr>
        <p:spPr/>
        <p:txBody>
          <a:bodyPr>
            <a:normAutofit lnSpcReduction="10000"/>
          </a:bodyPr>
          <a:lstStyle/>
          <a:p>
            <a:pPr>
              <a:buFontTx/>
              <a:buNone/>
              <a:defRPr/>
            </a:pPr>
            <a:r>
              <a:rPr lang="en-US" dirty="0" smtClean="0"/>
              <a:t>There were many factors that led to the discovery of the American Continent. Some are listed below. Pick which one you believe played the biggest role, and explain why.</a:t>
            </a:r>
          </a:p>
          <a:p>
            <a:pPr>
              <a:defRPr/>
            </a:pPr>
            <a:r>
              <a:rPr lang="en-US" dirty="0" smtClean="0">
                <a:solidFill>
                  <a:srgbClr val="FF0000"/>
                </a:solidFill>
              </a:rPr>
              <a:t>New navigation technology like the astrolabe and better ships.</a:t>
            </a:r>
          </a:p>
          <a:p>
            <a:pPr>
              <a:defRPr/>
            </a:pPr>
            <a:r>
              <a:rPr lang="en-US" dirty="0" smtClean="0">
                <a:solidFill>
                  <a:schemeClr val="accent1"/>
                </a:solidFill>
              </a:rPr>
              <a:t>The invention of the printing press.</a:t>
            </a:r>
          </a:p>
          <a:p>
            <a:pPr>
              <a:defRPr/>
            </a:pPr>
            <a:r>
              <a:rPr lang="en-US" dirty="0" smtClean="0">
                <a:solidFill>
                  <a:srgbClr val="7030A0"/>
                </a:solidFill>
              </a:rPr>
              <a:t>The Crusades made Europeans want to find Asian goods.</a:t>
            </a:r>
            <a:endParaRPr lang="en-US" dirty="0">
              <a:solidFill>
                <a:srgbClr val="7030A0"/>
              </a:solidFill>
            </a:endParaRPr>
          </a:p>
        </p:txBody>
      </p:sp>
    </p:spTree>
    <p:extLst>
      <p:ext uri="{BB962C8B-B14F-4D97-AF65-F5344CB8AC3E}">
        <p14:creationId xmlns:p14="http://schemas.microsoft.com/office/powerpoint/2010/main" val="39562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1-5</a:t>
            </a:r>
          </a:p>
        </p:txBody>
      </p:sp>
      <p:pic>
        <p:nvPicPr>
          <p:cNvPr id="4915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49159"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Expanding Horizons </a:t>
            </a:r>
          </a:p>
        </p:txBody>
      </p:sp>
      <p:sp>
        <p:nvSpPr>
          <p:cNvPr id="26641" name="Text Box 17"/>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Marco Polo’s book, </a:t>
            </a:r>
            <a:r>
              <a:rPr lang="en-US" altLang="en-US" sz="2800" i="1">
                <a:solidFill>
                  <a:srgbClr val="00FFFF"/>
                </a:solidFill>
              </a:rPr>
              <a:t>Travels,</a:t>
            </a:r>
            <a:r>
              <a:rPr lang="en-US" altLang="en-US" sz="2800">
                <a:solidFill>
                  <a:schemeClr val="bg1"/>
                </a:solidFill>
              </a:rPr>
              <a:t> written in 1296–97, </a:t>
            </a:r>
            <a:r>
              <a:rPr lang="en-US" altLang="en-US" sz="2800">
                <a:solidFill>
                  <a:srgbClr val="00FFFF"/>
                </a:solidFill>
              </a:rPr>
              <a:t>described his travels to Asia.  </a:t>
            </a:r>
          </a:p>
        </p:txBody>
      </p:sp>
      <p:sp>
        <p:nvSpPr>
          <p:cNvPr id="49162" name="Text Box 19"/>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38–39)</a:t>
            </a:r>
          </a:p>
        </p:txBody>
      </p:sp>
      <p:pic>
        <p:nvPicPr>
          <p:cNvPr id="49163" name="Picture 20"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5" name="Text Box 31"/>
          <p:cNvSpPr txBox="1">
            <a:spLocks noChangeArrowheads="1"/>
          </p:cNvSpPr>
          <p:nvPr/>
        </p:nvSpPr>
        <p:spPr bwMode="auto">
          <a:xfrm>
            <a:off x="1744663" y="2133600"/>
            <a:ext cx="71707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It inspired Columbus and other explorers to journey to these lands 200 years later.  </a:t>
            </a:r>
          </a:p>
          <a:p>
            <a:pPr>
              <a:lnSpc>
                <a:spcPct val="90000"/>
              </a:lnSpc>
              <a:spcBef>
                <a:spcPct val="20000"/>
              </a:spcBef>
              <a:spcAft>
                <a:spcPct val="20000"/>
              </a:spcAft>
              <a:buFontTx/>
              <a:buChar char="•"/>
            </a:pPr>
            <a:r>
              <a:rPr lang="en-US" altLang="en-US" sz="2800">
                <a:solidFill>
                  <a:schemeClr val="bg1"/>
                </a:solidFill>
              </a:rPr>
              <a:t>The cities of Venice, Genoa, and Pisa became centers of the growing trade in goods such as spices, silks, perfumes, and precious stones.</a:t>
            </a:r>
          </a:p>
        </p:txBody>
      </p:sp>
      <p:pic>
        <p:nvPicPr>
          <p:cNvPr id="49165" name="Picture 35"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62080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checkerboard(across)">
                                      <p:cBhvr>
                                        <p:cTn id="7" dur="500"/>
                                        <p:tgtEl>
                                          <p:spTgt spid="2664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41"/>
                                        </p:tgtEl>
                                        <p:attrNameLst>
                                          <p:attrName>style.visibility</p:attrName>
                                        </p:attrNameLst>
                                      </p:cBhvr>
                                      <p:to>
                                        <p:strVal val="visible"/>
                                      </p:to>
                                    </p:set>
                                    <p:animEffect transition="in" filter="wipe(left)">
                                      <p:cBhvr>
                                        <p:cTn id="11" dur="500"/>
                                        <p:tgtEl>
                                          <p:spTgt spid="266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55">
                                            <p:txEl>
                                              <p:pRg st="0" end="0"/>
                                            </p:txEl>
                                          </p:spTgt>
                                        </p:tgtEl>
                                        <p:attrNameLst>
                                          <p:attrName>style.visibility</p:attrName>
                                        </p:attrNameLst>
                                      </p:cBhvr>
                                      <p:to>
                                        <p:strVal val="visible"/>
                                      </p:to>
                                    </p:set>
                                    <p:animEffect transition="in" filter="wipe(left)">
                                      <p:cBhvr>
                                        <p:cTn id="16" dur="500"/>
                                        <p:tgtEl>
                                          <p:spTgt spid="266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55">
                                            <p:txEl>
                                              <p:pRg st="1" end="1"/>
                                            </p:txEl>
                                          </p:spTgt>
                                        </p:tgtEl>
                                        <p:attrNameLst>
                                          <p:attrName>style.visibility</p:attrName>
                                        </p:attrNameLst>
                                      </p:cBhvr>
                                      <p:to>
                                        <p:strVal val="visible"/>
                                      </p:to>
                                    </p:set>
                                    <p:animEffect transition="in" filter="wipe(left)">
                                      <p:cBhvr>
                                        <p:cTn id="21" dur="500"/>
                                        <p:tgtEl>
                                          <p:spTgt spid="26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utoUpdateAnimBg="0"/>
      <p:bldP spid="26641" grpId="0" autoUpdateAnimBg="0"/>
      <p:bldP spid="266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1-6</a:t>
            </a:r>
          </a:p>
        </p:txBody>
      </p:sp>
      <p:pic>
        <p:nvPicPr>
          <p:cNvPr id="5017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2"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14"/>
          <p:cNvSpPr txBox="1">
            <a:spLocks noChangeArrowheads="1"/>
          </p:cNvSpPr>
          <p:nvPr/>
        </p:nvSpPr>
        <p:spPr bwMode="black">
          <a:xfrm>
            <a:off x="1743075" y="639763"/>
            <a:ext cx="5419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Expanding Horizons </a:t>
            </a:r>
            <a:r>
              <a:rPr lang="en-US" altLang="en-US" b="1">
                <a:solidFill>
                  <a:srgbClr val="F2CB68"/>
                </a:solidFill>
              </a:rPr>
              <a:t>(cont.)</a:t>
            </a:r>
            <a:r>
              <a:rPr lang="en-US" altLang="en-US" sz="3200" b="1">
                <a:solidFill>
                  <a:srgbClr val="F2CB68"/>
                </a:solidFill>
              </a:rPr>
              <a:t> </a:t>
            </a:r>
          </a:p>
        </p:txBody>
      </p:sp>
      <p:pic>
        <p:nvPicPr>
          <p:cNvPr id="50184" name="Picture 1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8" name="Text Box 30"/>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The </a:t>
            </a:r>
            <a:r>
              <a:rPr lang="en-US" altLang="en-US" sz="2800" b="1">
                <a:solidFill>
                  <a:srgbClr val="00FFFF"/>
                </a:solidFill>
              </a:rPr>
              <a:t>Renaissance,</a:t>
            </a:r>
            <a:r>
              <a:rPr lang="en-US" altLang="en-US" sz="2800">
                <a:solidFill>
                  <a:srgbClr val="00FFFF"/>
                </a:solidFill>
              </a:rPr>
              <a:t> </a:t>
            </a:r>
            <a:r>
              <a:rPr lang="en-US" altLang="en-US" sz="2800">
                <a:solidFill>
                  <a:schemeClr val="bg1"/>
                </a:solidFill>
              </a:rPr>
              <a:t>a </a:t>
            </a:r>
            <a:r>
              <a:rPr lang="en-US" altLang="en-US" sz="2800">
                <a:solidFill>
                  <a:srgbClr val="E84ECE"/>
                </a:solidFill>
              </a:rPr>
              <a:t>p</a:t>
            </a:r>
            <a:r>
              <a:rPr lang="en-US" altLang="en-US" sz="2800">
                <a:solidFill>
                  <a:schemeClr val="bg1"/>
                </a:solidFill>
              </a:rPr>
              <a:t>eriod of r</a:t>
            </a:r>
            <a:r>
              <a:rPr lang="en-US" altLang="en-US" sz="2800">
                <a:solidFill>
                  <a:srgbClr val="E84ECE"/>
                </a:solidFill>
              </a:rPr>
              <a:t>e</a:t>
            </a:r>
            <a:r>
              <a:rPr lang="en-US" altLang="en-US" sz="2800">
                <a:solidFill>
                  <a:schemeClr val="bg1"/>
                </a:solidFill>
              </a:rPr>
              <a:t>newed inte</a:t>
            </a:r>
            <a:r>
              <a:rPr lang="en-US" altLang="en-US" sz="2800">
                <a:solidFill>
                  <a:srgbClr val="E84ECE"/>
                </a:solidFill>
              </a:rPr>
              <a:t>r</a:t>
            </a:r>
            <a:r>
              <a:rPr lang="en-US" altLang="en-US" sz="2800">
                <a:solidFill>
                  <a:schemeClr val="bg1"/>
                </a:solidFill>
              </a:rPr>
              <a:t>est in classical Gree</a:t>
            </a:r>
            <a:r>
              <a:rPr lang="en-US" altLang="en-US" sz="2800">
                <a:solidFill>
                  <a:srgbClr val="E84ECE"/>
                </a:solidFill>
              </a:rPr>
              <a:t>k</a:t>
            </a:r>
            <a:r>
              <a:rPr lang="en-US" altLang="en-US" sz="2800">
                <a:solidFill>
                  <a:schemeClr val="bg1"/>
                </a:solidFill>
              </a:rPr>
              <a:t> and Roman learn</a:t>
            </a:r>
            <a:r>
              <a:rPr lang="en-US" altLang="en-US" sz="2800">
                <a:solidFill>
                  <a:srgbClr val="E84ECE"/>
                </a:solidFill>
              </a:rPr>
              <a:t>i</a:t>
            </a:r>
            <a:r>
              <a:rPr lang="en-US" altLang="en-US" sz="2800">
                <a:solidFill>
                  <a:schemeClr val="bg1"/>
                </a:solidFill>
              </a:rPr>
              <a:t>ng, spread throughout Europe i</a:t>
            </a:r>
            <a:r>
              <a:rPr lang="en-US" altLang="en-US" sz="2800">
                <a:solidFill>
                  <a:srgbClr val="E84ECE"/>
                </a:solidFill>
              </a:rPr>
              <a:t>n</a:t>
            </a:r>
            <a:r>
              <a:rPr lang="en-US" altLang="en-US" sz="2800">
                <a:solidFill>
                  <a:schemeClr val="bg1"/>
                </a:solidFill>
              </a:rPr>
              <a:t> </a:t>
            </a:r>
            <a:br>
              <a:rPr lang="en-US" altLang="en-US" sz="2800">
                <a:solidFill>
                  <a:schemeClr val="bg1"/>
                </a:solidFill>
              </a:rPr>
            </a:br>
            <a:r>
              <a:rPr lang="en-US" altLang="en-US" sz="2800">
                <a:solidFill>
                  <a:schemeClr val="bg1"/>
                </a:solidFill>
              </a:rPr>
              <a:t>the 1400</a:t>
            </a:r>
            <a:r>
              <a:rPr lang="en-US" altLang="en-US" sz="2800">
                <a:solidFill>
                  <a:srgbClr val="E84ECE"/>
                </a:solidFill>
              </a:rPr>
              <a:t>s</a:t>
            </a:r>
            <a:r>
              <a:rPr lang="en-US" altLang="en-US" sz="1000">
                <a:solidFill>
                  <a:srgbClr val="E84ECE"/>
                </a:solidFill>
              </a:rPr>
              <a:t>!</a:t>
            </a:r>
            <a:r>
              <a:rPr lang="en-US" altLang="en-US" sz="2800">
                <a:solidFill>
                  <a:schemeClr val="bg1"/>
                </a:solidFill>
              </a:rPr>
              <a:t> </a:t>
            </a:r>
            <a:endParaRPr lang="en-US" altLang="en-US" sz="1600" b="1">
              <a:solidFill>
                <a:srgbClr val="F2CB68"/>
              </a:solidFill>
            </a:endParaRPr>
          </a:p>
        </p:txBody>
      </p:sp>
      <p:sp>
        <p:nvSpPr>
          <p:cNvPr id="50186"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38–39)</a:t>
            </a:r>
          </a:p>
        </p:txBody>
      </p:sp>
      <p:sp>
        <p:nvSpPr>
          <p:cNvPr id="50187" name="Text Box 33"/>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27682" name="Text Box 34"/>
          <p:cNvSpPr txBox="1">
            <a:spLocks noChangeArrowheads="1"/>
          </p:cNvSpPr>
          <p:nvPr/>
        </p:nvSpPr>
        <p:spPr bwMode="auto">
          <a:xfrm>
            <a:off x="1744663" y="2903538"/>
            <a:ext cx="71707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It </a:t>
            </a:r>
            <a:r>
              <a:rPr lang="en-US" altLang="en-US" sz="2800">
                <a:solidFill>
                  <a:srgbClr val="00FFFF"/>
                </a:solidFill>
              </a:rPr>
              <a:t>encouraged Europeans to pursue new ideas and</a:t>
            </a:r>
            <a:r>
              <a:rPr lang="en-US" altLang="en-US" sz="2800">
                <a:solidFill>
                  <a:schemeClr val="bg1"/>
                </a:solidFill>
              </a:rPr>
              <a:t> challenges and</a:t>
            </a:r>
            <a:r>
              <a:rPr lang="en-US" altLang="en-US" sz="2800">
                <a:solidFill>
                  <a:srgbClr val="00FFFF"/>
                </a:solidFill>
              </a:rPr>
              <a:t> set the stage for exploration and discovery.</a:t>
            </a:r>
          </a:p>
        </p:txBody>
      </p:sp>
      <p:pic>
        <p:nvPicPr>
          <p:cNvPr id="50189" name="Picture 37"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29121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wipe(left)">
                                      <p:cBhvr>
                                        <p:cTn id="7" dur="500"/>
                                        <p:tgtEl>
                                          <p:spTgt spid="27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82">
                                            <p:txEl>
                                              <p:pRg st="0" end="0"/>
                                            </p:txEl>
                                          </p:spTgt>
                                        </p:tgtEl>
                                        <p:attrNameLst>
                                          <p:attrName>style.visibility</p:attrName>
                                        </p:attrNameLst>
                                      </p:cBhvr>
                                      <p:to>
                                        <p:strVal val="visible"/>
                                      </p:to>
                                    </p:set>
                                    <p:animEffect transition="in" filter="wipe(left)">
                                      <p:cBhvr>
                                        <p:cTn id="12" dur="500"/>
                                        <p:tgtEl>
                                          <p:spTgt spid="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8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1-7</a:t>
            </a:r>
          </a:p>
        </p:txBody>
      </p:sp>
      <p:pic>
        <p:nvPicPr>
          <p:cNvPr id="5120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32783" name="Picture 15" descr="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2049463" y="2343150"/>
            <a:ext cx="68659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Why do you think Western European explorers found Asia so interesting?</a:t>
            </a:r>
          </a:p>
        </p:txBody>
      </p:sp>
      <p:sp>
        <p:nvSpPr>
          <p:cNvPr id="32786" name="Text Box 18"/>
          <p:cNvSpPr txBox="1">
            <a:spLocks noChangeArrowheads="1"/>
          </p:cNvSpPr>
          <p:nvPr/>
        </p:nvSpPr>
        <p:spPr bwMode="auto">
          <a:xfrm>
            <a:off x="2049463" y="3276600"/>
            <a:ext cx="6723062"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a:solidFill>
                  <a:srgbClr val="FEF2B4"/>
                </a:solidFill>
              </a:rPr>
              <a:t>Possible answer:</a:t>
            </a:r>
            <a:r>
              <a:rPr lang="en-US" altLang="en-US" sz="2800">
                <a:solidFill>
                  <a:srgbClr val="FEF2B4"/>
                </a:solidFill>
              </a:rPr>
              <a:t> Europeans had the ideas of becoming wealthy through foreign trade and learning about lifestyles in distant lands.</a:t>
            </a:r>
          </a:p>
        </p:txBody>
      </p:sp>
      <p:pic>
        <p:nvPicPr>
          <p:cNvPr id="51211" name="Picture 19" descr="Section 1_Lecture No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30"/>
          <p:cNvSpPr txBox="1">
            <a:spLocks noChangeArrowheads="1"/>
          </p:cNvSpPr>
          <p:nvPr/>
        </p:nvSpPr>
        <p:spPr bwMode="black">
          <a:xfrm>
            <a:off x="1743075" y="639763"/>
            <a:ext cx="5495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Expanding Horizons </a:t>
            </a:r>
            <a:r>
              <a:rPr lang="en-US" altLang="en-US" b="1">
                <a:solidFill>
                  <a:srgbClr val="F2CB68"/>
                </a:solidFill>
              </a:rPr>
              <a:t>(cont.)</a:t>
            </a:r>
            <a:r>
              <a:rPr lang="en-US" altLang="en-US" sz="3200" b="1">
                <a:solidFill>
                  <a:srgbClr val="F2CB68"/>
                </a:solidFill>
              </a:rPr>
              <a:t> </a:t>
            </a:r>
          </a:p>
        </p:txBody>
      </p:sp>
      <p:sp>
        <p:nvSpPr>
          <p:cNvPr id="51213" name="Text Box 3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38–39)</a:t>
            </a:r>
          </a:p>
        </p:txBody>
      </p:sp>
      <p:pic>
        <p:nvPicPr>
          <p:cNvPr id="51214" name="Picture 34"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35686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2783"/>
                                        </p:tgtEl>
                                        <p:attrNameLst>
                                          <p:attrName>style.visibility</p:attrName>
                                        </p:attrNameLst>
                                      </p:cBhvr>
                                      <p:to>
                                        <p:strVal val="visible"/>
                                      </p:to>
                                    </p:set>
                                    <p:animEffect transition="in" filter="barn(outVertical)">
                                      <p:cBhvr>
                                        <p:cTn id="7" dur="500"/>
                                        <p:tgtEl>
                                          <p:spTgt spid="3278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85"/>
                                        </p:tgtEl>
                                        <p:attrNameLst>
                                          <p:attrName>style.visibility</p:attrName>
                                        </p:attrNameLst>
                                      </p:cBhvr>
                                      <p:to>
                                        <p:strVal val="visible"/>
                                      </p:to>
                                    </p:set>
                                    <p:animEffect transition="in" filter="wipe(left)">
                                      <p:cBhvr>
                                        <p:cTn id="11" dur="500"/>
                                        <p:tgtEl>
                                          <p:spTgt spid="327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786"/>
                                        </p:tgtEl>
                                        <p:attrNameLst>
                                          <p:attrName>style.visibility</p:attrName>
                                        </p:attrNameLst>
                                      </p:cBhvr>
                                      <p:to>
                                        <p:strVal val="visible"/>
                                      </p:to>
                                    </p:set>
                                    <p:animEffect transition="in" filter="dissolve">
                                      <p:cBhvr>
                                        <p:cTn id="16"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autoUpdateAnimBg="0"/>
      <p:bldP spid="3278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1-8</a:t>
            </a:r>
          </a:p>
        </p:txBody>
      </p:sp>
      <p:pic>
        <p:nvPicPr>
          <p:cNvPr id="5222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2231" name="Picture 9"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 Box 32"/>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Powerful Nations Emerge </a:t>
            </a:r>
          </a:p>
        </p:txBody>
      </p:sp>
      <p:sp>
        <p:nvSpPr>
          <p:cNvPr id="33825" name="Text Box 33"/>
          <p:cNvSpPr txBox="1">
            <a:spLocks noChangeArrowheads="1"/>
          </p:cNvSpPr>
          <p:nvPr/>
        </p:nvSpPr>
        <p:spPr bwMode="auto">
          <a:xfrm>
            <a:off x="1744663" y="1187450"/>
            <a:ext cx="73993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development of large nation-states in Western Europe helped spark foreign trade and travel outside the region.  </a:t>
            </a:r>
          </a:p>
        </p:txBody>
      </p:sp>
      <p:sp>
        <p:nvSpPr>
          <p:cNvPr id="52235" name="Text Box 34"/>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39–40)</a:t>
            </a:r>
          </a:p>
        </p:txBody>
      </p:sp>
      <p:sp>
        <p:nvSpPr>
          <p:cNvPr id="33827" name="Text Box 35"/>
          <p:cNvSpPr txBox="1">
            <a:spLocks noChangeArrowheads="1"/>
          </p:cNvSpPr>
          <p:nvPr/>
        </p:nvSpPr>
        <p:spPr bwMode="auto">
          <a:xfrm>
            <a:off x="1744663" y="2514600"/>
            <a:ext cx="71707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monarchies of Spain, Portugal, England, and France looked for ways to increase the power and wealth of their countries.</a:t>
            </a:r>
            <a:endParaRPr lang="en-US" altLang="en-US" sz="1600" b="1">
              <a:solidFill>
                <a:srgbClr val="F2CB68"/>
              </a:solidFill>
            </a:endParaRPr>
          </a:p>
        </p:txBody>
      </p:sp>
      <p:pic>
        <p:nvPicPr>
          <p:cNvPr id="52237" name="Picture 39"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90111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824"/>
                                        </p:tgtEl>
                                        <p:attrNameLst>
                                          <p:attrName>style.visibility</p:attrName>
                                        </p:attrNameLst>
                                      </p:cBhvr>
                                      <p:to>
                                        <p:strVal val="visible"/>
                                      </p:to>
                                    </p:set>
                                    <p:animEffect transition="in" filter="checkerboard(across)">
                                      <p:cBhvr>
                                        <p:cTn id="7" dur="500"/>
                                        <p:tgtEl>
                                          <p:spTgt spid="338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825"/>
                                        </p:tgtEl>
                                        <p:attrNameLst>
                                          <p:attrName>style.visibility</p:attrName>
                                        </p:attrNameLst>
                                      </p:cBhvr>
                                      <p:to>
                                        <p:strVal val="visible"/>
                                      </p:to>
                                    </p:set>
                                    <p:animEffect transition="in" filter="wipe(left)">
                                      <p:cBhvr>
                                        <p:cTn id="11" dur="500"/>
                                        <p:tgtEl>
                                          <p:spTgt spid="338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827">
                                            <p:txEl>
                                              <p:pRg st="0" end="0"/>
                                            </p:txEl>
                                          </p:spTgt>
                                        </p:tgtEl>
                                        <p:attrNameLst>
                                          <p:attrName>style.visibility</p:attrName>
                                        </p:attrNameLst>
                                      </p:cBhvr>
                                      <p:to>
                                        <p:strVal val="visible"/>
                                      </p:to>
                                    </p:set>
                                    <p:animEffect transition="in" filter="wipe(left)">
                                      <p:cBhvr>
                                        <p:cTn id="16" dur="500"/>
                                        <p:tgtEl>
                                          <p:spTgt spid="33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4" grpId="0" autoUpdateAnimBg="0"/>
      <p:bldP spid="33825" grpId="0" autoUpdateAnimBg="0"/>
      <p:bldP spid="338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1-9</a:t>
            </a:r>
          </a:p>
        </p:txBody>
      </p:sp>
      <p:pic>
        <p:nvPicPr>
          <p:cNvPr id="5325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53256" name="Picture 18"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31"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4" name="Text Box 32"/>
          <p:cNvSpPr txBox="1">
            <a:spLocks noChangeArrowheads="1"/>
          </p:cNvSpPr>
          <p:nvPr/>
        </p:nvSpPr>
        <p:spPr bwMode="auto">
          <a:xfrm>
            <a:off x="2049463" y="2343150"/>
            <a:ext cx="68659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Why was it necessary for monarchs to work at building powerful and wealthy countries?</a:t>
            </a:r>
          </a:p>
        </p:txBody>
      </p:sp>
      <p:sp>
        <p:nvSpPr>
          <p:cNvPr id="38945" name="Text Box 33"/>
          <p:cNvSpPr txBox="1">
            <a:spLocks noChangeArrowheads="1"/>
          </p:cNvSpPr>
          <p:nvPr/>
        </p:nvSpPr>
        <p:spPr bwMode="auto">
          <a:xfrm>
            <a:off x="2049463" y="3676650"/>
            <a:ext cx="6942137"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a:solidFill>
                  <a:srgbClr val="FEF2B4"/>
                </a:solidFill>
              </a:rPr>
              <a:t>Possible answer:</a:t>
            </a:r>
            <a:r>
              <a:rPr lang="en-US" altLang="en-US" sz="2800">
                <a:solidFill>
                  <a:srgbClr val="FEF2B4"/>
                </a:solidFill>
              </a:rPr>
              <a:t> Countries wanted to appear powerful so they would not be invaded and overtaken by any other country. Wealth would allow the monarch to outfit a powerful army that could defend the country or invade another country.</a:t>
            </a:r>
          </a:p>
        </p:txBody>
      </p:sp>
      <p:sp>
        <p:nvSpPr>
          <p:cNvPr id="53260" name="Text Box 34"/>
          <p:cNvSpPr txBox="1">
            <a:spLocks noChangeArrowheads="1"/>
          </p:cNvSpPr>
          <p:nvPr/>
        </p:nvSpPr>
        <p:spPr bwMode="black">
          <a:xfrm>
            <a:off x="1743075" y="639763"/>
            <a:ext cx="71723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Powerful Nations Emerge </a:t>
            </a:r>
            <a:r>
              <a:rPr lang="en-US" altLang="en-US" b="1">
                <a:solidFill>
                  <a:srgbClr val="F2CB68"/>
                </a:solidFill>
              </a:rPr>
              <a:t>(cont.)</a:t>
            </a:r>
            <a:r>
              <a:rPr lang="en-US" altLang="en-US" sz="3200" b="1">
                <a:solidFill>
                  <a:srgbClr val="F2CB68"/>
                </a:solidFill>
              </a:rPr>
              <a:t> </a:t>
            </a:r>
          </a:p>
        </p:txBody>
      </p:sp>
      <p:pic>
        <p:nvPicPr>
          <p:cNvPr id="53261" name="Picture 38"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Text Box 39"/>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39–40)</a:t>
            </a:r>
          </a:p>
        </p:txBody>
      </p:sp>
    </p:spTree>
    <p:extLst>
      <p:ext uri="{BB962C8B-B14F-4D97-AF65-F5344CB8AC3E}">
        <p14:creationId xmlns:p14="http://schemas.microsoft.com/office/powerpoint/2010/main" val="217381116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8943"/>
                                        </p:tgtEl>
                                        <p:attrNameLst>
                                          <p:attrName>style.visibility</p:attrName>
                                        </p:attrNameLst>
                                      </p:cBhvr>
                                      <p:to>
                                        <p:strVal val="visible"/>
                                      </p:to>
                                    </p:set>
                                    <p:animEffect transition="in" filter="barn(outVertical)">
                                      <p:cBhvr>
                                        <p:cTn id="7" dur="500"/>
                                        <p:tgtEl>
                                          <p:spTgt spid="389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44"/>
                                        </p:tgtEl>
                                        <p:attrNameLst>
                                          <p:attrName>style.visibility</p:attrName>
                                        </p:attrNameLst>
                                      </p:cBhvr>
                                      <p:to>
                                        <p:strVal val="visible"/>
                                      </p:to>
                                    </p:set>
                                    <p:animEffect transition="in" filter="wipe(left)">
                                      <p:cBhvr>
                                        <p:cTn id="11" dur="500"/>
                                        <p:tgtEl>
                                          <p:spTgt spid="389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45"/>
                                        </p:tgtEl>
                                        <p:attrNameLst>
                                          <p:attrName>style.visibility</p:attrName>
                                        </p:attrNameLst>
                                      </p:cBhvr>
                                      <p:to>
                                        <p:strVal val="visible"/>
                                      </p:to>
                                    </p:set>
                                    <p:animEffect transition="in" filter="dissolve">
                                      <p:cBhvr>
                                        <p:cTn id="16" dur="5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4" grpId="0" autoUpdateAnimBg="0"/>
      <p:bldP spid="3894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486400"/>
          </a:xfrm>
        </p:spPr>
        <p:txBody>
          <a:bodyPr>
            <a:normAutofit fontScale="92500" lnSpcReduction="20000"/>
          </a:bodyPr>
          <a:lstStyle/>
          <a:p>
            <a:pPr>
              <a:defRPr/>
            </a:pPr>
            <a:r>
              <a:rPr lang="en-US" dirty="0" smtClean="0">
                <a:solidFill>
                  <a:srgbClr val="FF0000"/>
                </a:solidFill>
              </a:rPr>
              <a:t>Write the following paragraph in your notes.</a:t>
            </a:r>
          </a:p>
          <a:p>
            <a:pPr>
              <a:defRPr/>
            </a:pPr>
            <a:r>
              <a:rPr lang="en-US" dirty="0" smtClean="0"/>
              <a:t>New trade routes led to the discovery of America. Thanks to the Crusades, and books like </a:t>
            </a:r>
            <a:r>
              <a:rPr lang="en-US" i="1" dirty="0" smtClean="0"/>
              <a:t>Travels</a:t>
            </a:r>
            <a:r>
              <a:rPr lang="en-US" dirty="0" smtClean="0"/>
              <a:t> by Marco Polo, the Europeans wanted spices and other Asian goods such as coffee, sugar, gunpowder and silk. Muslim pirates and vast distances made the goods expensive. Many European nations such as Spain and Portugal, began to look for new routes to Asia. Columbus underestimated the size of the Earth. He thought he could sail around the world to Asia. In 1492, Columbus tried to sail west to Asia. He unknowingly discovered America!</a:t>
            </a:r>
          </a:p>
          <a:p>
            <a:pPr>
              <a:defRPr/>
            </a:pPr>
            <a:r>
              <a:rPr lang="en-US" dirty="0" smtClean="0">
                <a:solidFill>
                  <a:srgbClr val="00B0F0"/>
                </a:solidFill>
              </a:rPr>
              <a:t>Find all of the details in this paragraph, could you improve it?</a:t>
            </a:r>
            <a:endParaRPr lang="en-US" dirty="0">
              <a:solidFill>
                <a:srgbClr val="00B0F0"/>
              </a:solidFill>
            </a:endParaRPr>
          </a:p>
        </p:txBody>
      </p:sp>
    </p:spTree>
    <p:extLst>
      <p:ext uri="{BB962C8B-B14F-4D97-AF65-F5344CB8AC3E}">
        <p14:creationId xmlns:p14="http://schemas.microsoft.com/office/powerpoint/2010/main" val="830634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1-10</a:t>
            </a:r>
          </a:p>
        </p:txBody>
      </p:sp>
      <p:pic>
        <p:nvPicPr>
          <p:cNvPr id="5427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4279" name="Picture 9"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8" name="Text Box 2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Technology’s Impact </a:t>
            </a:r>
          </a:p>
        </p:txBody>
      </p:sp>
      <p:sp>
        <p:nvSpPr>
          <p:cNvPr id="40989" name="Text Box 29"/>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Better maps and navigational instruments, such as the </a:t>
            </a:r>
            <a:r>
              <a:rPr lang="en-US" altLang="en-US" sz="2800" b="1">
                <a:solidFill>
                  <a:srgbClr val="00FFFF"/>
                </a:solidFill>
              </a:rPr>
              <a:t>astrolabe</a:t>
            </a:r>
            <a:r>
              <a:rPr lang="en-US" altLang="en-US" sz="2800">
                <a:solidFill>
                  <a:srgbClr val="00FFFF"/>
                </a:solidFill>
              </a:rPr>
              <a:t> and compass, </a:t>
            </a:r>
            <a:r>
              <a:rPr lang="en-US" altLang="en-US" sz="2800">
                <a:solidFill>
                  <a:schemeClr val="bg1"/>
                </a:solidFill>
              </a:rPr>
              <a:t>helped navigators more accurately determine direction and location.  </a:t>
            </a:r>
          </a:p>
        </p:txBody>
      </p:sp>
      <p:sp>
        <p:nvSpPr>
          <p:cNvPr id="54283" name="Text Box 30"/>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40–41)</a:t>
            </a:r>
          </a:p>
        </p:txBody>
      </p:sp>
      <p:sp>
        <p:nvSpPr>
          <p:cNvPr id="40991" name="Text Box 31"/>
          <p:cNvSpPr txBox="1">
            <a:spLocks noChangeArrowheads="1"/>
          </p:cNvSpPr>
          <p:nvPr/>
        </p:nvSpPr>
        <p:spPr bwMode="auto">
          <a:xfrm>
            <a:off x="1744663" y="2895600"/>
            <a:ext cx="7170737" cy="29797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as well as larger and sturdier sailing vessels, such as the </a:t>
            </a:r>
            <a:r>
              <a:rPr lang="en-US" altLang="en-US" sz="2800" b="1">
                <a:solidFill>
                  <a:srgbClr val="00FFFF"/>
                </a:solidFill>
              </a:rPr>
              <a:t>caravel,</a:t>
            </a:r>
            <a:r>
              <a:rPr lang="en-US" altLang="en-US" sz="2800">
                <a:solidFill>
                  <a:schemeClr val="bg1"/>
                </a:solidFill>
              </a:rPr>
              <a:t> enabled sailors to travel faster and carry more people, cargo, and food. </a:t>
            </a:r>
          </a:p>
          <a:p>
            <a:pPr>
              <a:lnSpc>
                <a:spcPct val="90000"/>
              </a:lnSpc>
              <a:spcBef>
                <a:spcPct val="20000"/>
              </a:spcBef>
              <a:spcAft>
                <a:spcPct val="20000"/>
              </a:spcAft>
              <a:buFontTx/>
              <a:buChar char="•"/>
            </a:pPr>
            <a:r>
              <a:rPr lang="en-US" altLang="en-US" sz="2800">
                <a:solidFill>
                  <a:schemeClr val="bg1"/>
                </a:solidFill>
              </a:rPr>
              <a:t>These advances </a:t>
            </a:r>
            <a:r>
              <a:rPr lang="en-US" altLang="en-US" sz="2800">
                <a:solidFill>
                  <a:srgbClr val="00FFFF"/>
                </a:solidFill>
              </a:rPr>
              <a:t>enabled sailors to explore new routes. </a:t>
            </a:r>
            <a:r>
              <a:rPr lang="en-US" altLang="en-US" sz="2800">
                <a:solidFill>
                  <a:schemeClr val="bg1"/>
                </a:solidFill>
              </a:rPr>
              <a:t>especially a sea route to Asia.</a:t>
            </a:r>
          </a:p>
        </p:txBody>
      </p:sp>
      <p:pic>
        <p:nvPicPr>
          <p:cNvPr id="54285" name="Picture 35"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98283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988"/>
                                        </p:tgtEl>
                                        <p:attrNameLst>
                                          <p:attrName>style.visibility</p:attrName>
                                        </p:attrNameLst>
                                      </p:cBhvr>
                                      <p:to>
                                        <p:strVal val="visible"/>
                                      </p:to>
                                    </p:set>
                                    <p:animEffect transition="in" filter="checkerboard(across)">
                                      <p:cBhvr>
                                        <p:cTn id="7" dur="500"/>
                                        <p:tgtEl>
                                          <p:spTgt spid="4098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89"/>
                                        </p:tgtEl>
                                        <p:attrNameLst>
                                          <p:attrName>style.visibility</p:attrName>
                                        </p:attrNameLst>
                                      </p:cBhvr>
                                      <p:to>
                                        <p:strVal val="visible"/>
                                      </p:to>
                                    </p:set>
                                    <p:animEffect transition="in" filter="wipe(left)">
                                      <p:cBhvr>
                                        <p:cTn id="11" dur="500"/>
                                        <p:tgtEl>
                                          <p:spTgt spid="409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91">
                                            <p:txEl>
                                              <p:pRg st="0" end="0"/>
                                            </p:txEl>
                                          </p:spTgt>
                                        </p:tgtEl>
                                        <p:attrNameLst>
                                          <p:attrName>style.visibility</p:attrName>
                                        </p:attrNameLst>
                                      </p:cBhvr>
                                      <p:to>
                                        <p:strVal val="visible"/>
                                      </p:to>
                                    </p:set>
                                    <p:animEffect transition="in" filter="wipe(left)">
                                      <p:cBhvr>
                                        <p:cTn id="16" dur="500"/>
                                        <p:tgtEl>
                                          <p:spTgt spid="409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991">
                                            <p:txEl>
                                              <p:pRg st="1" end="1"/>
                                            </p:txEl>
                                          </p:spTgt>
                                        </p:tgtEl>
                                        <p:attrNameLst>
                                          <p:attrName>style.visibility</p:attrName>
                                        </p:attrNameLst>
                                      </p:cBhvr>
                                      <p:to>
                                        <p:strVal val="visible"/>
                                      </p:to>
                                    </p:set>
                                    <p:animEffect transition="in" filter="wipe(left)">
                                      <p:cBhvr>
                                        <p:cTn id="21" dur="500"/>
                                        <p:tgtEl>
                                          <p:spTgt spid="40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autoUpdateAnimBg="0"/>
      <p:bldP spid="40989" grpId="0" autoUpdateAnimBg="0"/>
      <p:bldP spid="409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1-11</a:t>
            </a:r>
          </a:p>
        </p:txBody>
      </p:sp>
      <p:pic>
        <p:nvPicPr>
          <p:cNvPr id="5529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4"/>
          <p:cNvSpPr txBox="1">
            <a:spLocks noChangeArrowheads="1"/>
          </p:cNvSpPr>
          <p:nvPr/>
        </p:nvSpPr>
        <p:spPr bwMode="black">
          <a:xfrm>
            <a:off x="1743075" y="639763"/>
            <a:ext cx="5495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Technology’s Impact </a:t>
            </a:r>
            <a:r>
              <a:rPr lang="en-US" altLang="en-US" b="1">
                <a:solidFill>
                  <a:srgbClr val="F2CB68"/>
                </a:solidFill>
              </a:rPr>
              <a:t>(cont.)</a:t>
            </a:r>
          </a:p>
        </p:txBody>
      </p:sp>
      <p:sp>
        <p:nvSpPr>
          <p:cNvPr id="405519" name="Text Box 15"/>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Portugal and Spain began searching for routes to Asia</a:t>
            </a:r>
            <a:r>
              <a:rPr lang="en-US" altLang="en-US" sz="2800">
                <a:solidFill>
                  <a:schemeClr val="bg1"/>
                </a:solidFill>
              </a:rPr>
              <a:t> and traveled south to the West Coast of Africa. </a:t>
            </a:r>
          </a:p>
        </p:txBody>
      </p:sp>
      <p:sp>
        <p:nvSpPr>
          <p:cNvPr id="55306" name="Text Box 16"/>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40–41)</a:t>
            </a:r>
          </a:p>
        </p:txBody>
      </p:sp>
      <p:pic>
        <p:nvPicPr>
          <p:cNvPr id="55307" name="Picture 20"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77901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5519"/>
                                        </p:tgtEl>
                                        <p:attrNameLst>
                                          <p:attrName>style.visibility</p:attrName>
                                        </p:attrNameLst>
                                      </p:cBhvr>
                                      <p:to>
                                        <p:strVal val="visible"/>
                                      </p:to>
                                    </p:set>
                                    <p:animEffect transition="in" filter="wipe(left)">
                                      <p:cBhvr>
                                        <p:cTn id="7" dur="500"/>
                                        <p:tgtEl>
                                          <p:spTgt spid="405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1-12</a:t>
            </a:r>
          </a:p>
        </p:txBody>
      </p:sp>
      <p:pic>
        <p:nvPicPr>
          <p:cNvPr id="5632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56328" name="Picture 16"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28"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Text Box 29"/>
          <p:cNvSpPr txBox="1">
            <a:spLocks noChangeArrowheads="1"/>
          </p:cNvSpPr>
          <p:nvPr/>
        </p:nvSpPr>
        <p:spPr bwMode="auto">
          <a:xfrm>
            <a:off x="2049463" y="2343150"/>
            <a:ext cx="68659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How does modern technology make our lives easier?</a:t>
            </a:r>
          </a:p>
        </p:txBody>
      </p:sp>
      <p:sp>
        <p:nvSpPr>
          <p:cNvPr id="47134" name="Text Box 30"/>
          <p:cNvSpPr txBox="1">
            <a:spLocks noChangeArrowheads="1"/>
          </p:cNvSpPr>
          <p:nvPr/>
        </p:nvSpPr>
        <p:spPr bwMode="auto">
          <a:xfrm>
            <a:off x="2049463" y="3276600"/>
            <a:ext cx="6723062"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a:solidFill>
                  <a:srgbClr val="FEF2B4"/>
                </a:solidFill>
              </a:rPr>
              <a:t>Possible answer:</a:t>
            </a:r>
            <a:r>
              <a:rPr lang="en-US" altLang="en-US" sz="2800">
                <a:solidFill>
                  <a:srgbClr val="FEF2B4"/>
                </a:solidFill>
              </a:rPr>
              <a:t> Modern technology helps us do things better, faster, more efficiently, and cost effectively.</a:t>
            </a:r>
          </a:p>
        </p:txBody>
      </p:sp>
      <p:sp>
        <p:nvSpPr>
          <p:cNvPr id="56332" name="Text Box 31"/>
          <p:cNvSpPr txBox="1">
            <a:spLocks noChangeArrowheads="1"/>
          </p:cNvSpPr>
          <p:nvPr/>
        </p:nvSpPr>
        <p:spPr bwMode="black">
          <a:xfrm>
            <a:off x="1743075" y="639763"/>
            <a:ext cx="5419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Technology’s Impact </a:t>
            </a:r>
            <a:r>
              <a:rPr lang="en-US" altLang="en-US" b="1">
                <a:solidFill>
                  <a:srgbClr val="F2CB68"/>
                </a:solidFill>
              </a:rPr>
              <a:t>(cont.)</a:t>
            </a:r>
            <a:r>
              <a:rPr lang="en-US" altLang="en-US" sz="3200" b="1">
                <a:solidFill>
                  <a:srgbClr val="F2CB68"/>
                </a:solidFill>
              </a:rPr>
              <a:t> </a:t>
            </a:r>
          </a:p>
        </p:txBody>
      </p:sp>
      <p:sp>
        <p:nvSpPr>
          <p:cNvPr id="56333"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40–41)</a:t>
            </a:r>
          </a:p>
        </p:txBody>
      </p:sp>
      <p:pic>
        <p:nvPicPr>
          <p:cNvPr id="56334" name="Picture 35"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8796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47132"/>
                                        </p:tgtEl>
                                        <p:attrNameLst>
                                          <p:attrName>style.visibility</p:attrName>
                                        </p:attrNameLst>
                                      </p:cBhvr>
                                      <p:to>
                                        <p:strVal val="visible"/>
                                      </p:to>
                                    </p:set>
                                    <p:animEffect transition="in" filter="barn(outVertical)">
                                      <p:cBhvr>
                                        <p:cTn id="7" dur="500"/>
                                        <p:tgtEl>
                                          <p:spTgt spid="471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33"/>
                                        </p:tgtEl>
                                        <p:attrNameLst>
                                          <p:attrName>style.visibility</p:attrName>
                                        </p:attrNameLst>
                                      </p:cBhvr>
                                      <p:to>
                                        <p:strVal val="visible"/>
                                      </p:to>
                                    </p:set>
                                    <p:animEffect transition="in" filter="wipe(left)">
                                      <p:cBhvr>
                                        <p:cTn id="11" dur="500"/>
                                        <p:tgtEl>
                                          <p:spTgt spid="471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7134"/>
                                        </p:tgtEl>
                                        <p:attrNameLst>
                                          <p:attrName>style.visibility</p:attrName>
                                        </p:attrNameLst>
                                      </p:cBhvr>
                                      <p:to>
                                        <p:strVal val="visible"/>
                                      </p:to>
                                    </p:set>
                                    <p:animEffect transition="in" filter="dissolve">
                                      <p:cBhvr>
                                        <p:cTn id="16" dur="500"/>
                                        <p:tgtEl>
                                          <p:spTgt spid="47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autoUpdateAnimBg="0"/>
      <p:bldP spid="471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1-13</a:t>
            </a:r>
          </a:p>
        </p:txBody>
      </p:sp>
      <p:pic>
        <p:nvPicPr>
          <p:cNvPr id="5734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7351"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30"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African Kingdoms </a:t>
            </a:r>
          </a:p>
        </p:txBody>
      </p:sp>
      <p:sp>
        <p:nvSpPr>
          <p:cNvPr id="316431" name="Text Box 15"/>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Three </a:t>
            </a:r>
            <a:r>
              <a:rPr lang="en-US" altLang="en-US" sz="2800">
                <a:solidFill>
                  <a:srgbClr val="00FFFF"/>
                </a:solidFill>
              </a:rPr>
              <a:t>West African kingdoms flourished:</a:t>
            </a:r>
            <a:r>
              <a:rPr lang="en-US" altLang="en-US" sz="2800">
                <a:solidFill>
                  <a:schemeClr val="bg1"/>
                </a:solidFill>
              </a:rPr>
              <a:t> </a:t>
            </a:r>
            <a:r>
              <a:rPr lang="en-US" altLang="en-US" sz="2800">
                <a:solidFill>
                  <a:srgbClr val="00FFFF"/>
                </a:solidFill>
              </a:rPr>
              <a:t>Ghana, Mali, and Songhai.</a:t>
            </a:r>
            <a:r>
              <a:rPr lang="en-US" altLang="en-US" sz="2800">
                <a:solidFill>
                  <a:schemeClr val="bg1"/>
                </a:solidFill>
              </a:rPr>
              <a:t>  </a:t>
            </a:r>
          </a:p>
        </p:txBody>
      </p:sp>
      <p:sp>
        <p:nvSpPr>
          <p:cNvPr id="57355" name="Text Box 16"/>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41–42)</a:t>
            </a:r>
          </a:p>
        </p:txBody>
      </p:sp>
      <p:sp>
        <p:nvSpPr>
          <p:cNvPr id="316433" name="Text Box 17"/>
          <p:cNvSpPr txBox="1">
            <a:spLocks noChangeArrowheads="1"/>
          </p:cNvSpPr>
          <p:nvPr/>
        </p:nvSpPr>
        <p:spPr bwMode="auto">
          <a:xfrm>
            <a:off x="1744663" y="2132013"/>
            <a:ext cx="6637337" cy="27400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Ghana was a huge trading empire between 400 and 1100.  </a:t>
            </a:r>
          </a:p>
          <a:p>
            <a:pPr>
              <a:lnSpc>
                <a:spcPct val="90000"/>
              </a:lnSpc>
              <a:spcBef>
                <a:spcPct val="20000"/>
              </a:spcBef>
              <a:spcAft>
                <a:spcPct val="20000"/>
              </a:spcAft>
              <a:buFontTx/>
              <a:buChar char="•"/>
            </a:pPr>
            <a:r>
              <a:rPr lang="en-US" altLang="en-US" sz="2800">
                <a:solidFill>
                  <a:schemeClr val="bg1"/>
                </a:solidFill>
              </a:rPr>
              <a:t>Its </a:t>
            </a:r>
            <a:r>
              <a:rPr lang="en-US" altLang="en-US" sz="2800">
                <a:solidFill>
                  <a:srgbClr val="00FFFF"/>
                </a:solidFill>
              </a:rPr>
              <a:t>trade in gold and salt </a:t>
            </a:r>
            <a:r>
              <a:rPr lang="en-US" altLang="en-US" sz="2800">
                <a:solidFill>
                  <a:schemeClr val="bg1"/>
                </a:solidFill>
              </a:rPr>
              <a:t>contributed to its prosperity. </a:t>
            </a:r>
          </a:p>
          <a:p>
            <a:pPr>
              <a:lnSpc>
                <a:spcPct val="90000"/>
              </a:lnSpc>
              <a:spcBef>
                <a:spcPct val="20000"/>
              </a:spcBef>
              <a:spcAft>
                <a:spcPct val="20000"/>
              </a:spcAft>
              <a:buFontTx/>
              <a:buChar char="•"/>
            </a:pPr>
            <a:r>
              <a:rPr lang="en-US" altLang="en-US" sz="2800">
                <a:solidFill>
                  <a:schemeClr val="bg1"/>
                </a:solidFill>
              </a:rPr>
              <a:t>When Ghana’s power declined, the empire saw new states emerge.</a:t>
            </a:r>
          </a:p>
        </p:txBody>
      </p:sp>
      <p:pic>
        <p:nvPicPr>
          <p:cNvPr id="57357" name="Picture 18"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21"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9388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6430"/>
                                        </p:tgtEl>
                                        <p:attrNameLst>
                                          <p:attrName>style.visibility</p:attrName>
                                        </p:attrNameLst>
                                      </p:cBhvr>
                                      <p:to>
                                        <p:strVal val="visible"/>
                                      </p:to>
                                    </p:set>
                                    <p:animEffect transition="in" filter="checkerboard(across)">
                                      <p:cBhvr>
                                        <p:cTn id="7" dur="500"/>
                                        <p:tgtEl>
                                          <p:spTgt spid="3164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6431"/>
                                        </p:tgtEl>
                                        <p:attrNameLst>
                                          <p:attrName>style.visibility</p:attrName>
                                        </p:attrNameLst>
                                      </p:cBhvr>
                                      <p:to>
                                        <p:strVal val="visible"/>
                                      </p:to>
                                    </p:set>
                                    <p:animEffect transition="in" filter="wipe(left)">
                                      <p:cBhvr>
                                        <p:cTn id="11" dur="500"/>
                                        <p:tgtEl>
                                          <p:spTgt spid="3164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6433">
                                            <p:txEl>
                                              <p:pRg st="0" end="0"/>
                                            </p:txEl>
                                          </p:spTgt>
                                        </p:tgtEl>
                                        <p:attrNameLst>
                                          <p:attrName>style.visibility</p:attrName>
                                        </p:attrNameLst>
                                      </p:cBhvr>
                                      <p:to>
                                        <p:strVal val="visible"/>
                                      </p:to>
                                    </p:set>
                                    <p:animEffect transition="in" filter="wipe(left)">
                                      <p:cBhvr>
                                        <p:cTn id="16" dur="500"/>
                                        <p:tgtEl>
                                          <p:spTgt spid="31643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6433">
                                            <p:txEl>
                                              <p:pRg st="1" end="1"/>
                                            </p:txEl>
                                          </p:spTgt>
                                        </p:tgtEl>
                                        <p:attrNameLst>
                                          <p:attrName>style.visibility</p:attrName>
                                        </p:attrNameLst>
                                      </p:cBhvr>
                                      <p:to>
                                        <p:strVal val="visible"/>
                                      </p:to>
                                    </p:set>
                                    <p:animEffect transition="in" filter="wipe(left)">
                                      <p:cBhvr>
                                        <p:cTn id="21" dur="500"/>
                                        <p:tgtEl>
                                          <p:spTgt spid="31643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6433">
                                            <p:txEl>
                                              <p:pRg st="2" end="2"/>
                                            </p:txEl>
                                          </p:spTgt>
                                        </p:tgtEl>
                                        <p:attrNameLst>
                                          <p:attrName>style.visibility</p:attrName>
                                        </p:attrNameLst>
                                      </p:cBhvr>
                                      <p:to>
                                        <p:strVal val="visible"/>
                                      </p:to>
                                    </p:set>
                                    <p:animEffect transition="in" filter="wipe(left)">
                                      <p:cBhvr>
                                        <p:cTn id="26" dur="500"/>
                                        <p:tgtEl>
                                          <p:spTgt spid="3164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0" grpId="0" autoUpdateAnimBg="0"/>
      <p:bldP spid="316431" grpId="0" autoUpdateAnimBg="0"/>
      <p:bldP spid="31643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1-14</a:t>
            </a:r>
          </a:p>
        </p:txBody>
      </p:sp>
      <p:pic>
        <p:nvPicPr>
          <p:cNvPr id="5837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8375"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43" name="Text Box 15"/>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Mali and its capital, Timbuktu, became important Islamic centers. Mansa Musa</a:t>
            </a:r>
            <a:r>
              <a:rPr lang="en-US" altLang="en-US" sz="2800">
                <a:solidFill>
                  <a:schemeClr val="bg1"/>
                </a:solidFill>
              </a:rPr>
              <a:t>, who ruled Mali from 1312 to 1337, </a:t>
            </a:r>
            <a:r>
              <a:rPr lang="en-US" altLang="en-US" sz="2800">
                <a:solidFill>
                  <a:srgbClr val="00FFFF"/>
                </a:solidFill>
              </a:rPr>
              <a:t>was its greatest king.  </a:t>
            </a:r>
          </a:p>
        </p:txBody>
      </p:sp>
      <p:sp>
        <p:nvSpPr>
          <p:cNvPr id="58378" name="Text Box 16"/>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41–42)</a:t>
            </a:r>
          </a:p>
        </p:txBody>
      </p:sp>
      <p:sp>
        <p:nvSpPr>
          <p:cNvPr id="406545" name="Text Box 17"/>
          <p:cNvSpPr txBox="1">
            <a:spLocks noChangeArrowheads="1"/>
          </p:cNvSpPr>
          <p:nvPr/>
        </p:nvSpPr>
        <p:spPr bwMode="auto">
          <a:xfrm>
            <a:off x="1744663" y="2901950"/>
            <a:ext cx="7170737" cy="3324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He made a </a:t>
            </a:r>
            <a:r>
              <a:rPr lang="en-US" altLang="en-US" sz="2800" b="1">
                <a:solidFill>
                  <a:srgbClr val="8DC6DF"/>
                </a:solidFill>
              </a:rPr>
              <a:t>pilgrimage</a:t>
            </a:r>
            <a:r>
              <a:rPr lang="en-US" altLang="en-US" sz="2800">
                <a:solidFill>
                  <a:schemeClr val="bg1"/>
                </a:solidFill>
              </a:rPr>
              <a:t> to Makkah (also spelled Mecca), the Muslim holy city. </a:t>
            </a:r>
          </a:p>
          <a:p>
            <a:pPr>
              <a:lnSpc>
                <a:spcPct val="90000"/>
              </a:lnSpc>
              <a:spcBef>
                <a:spcPct val="20000"/>
              </a:spcBef>
              <a:spcAft>
                <a:spcPct val="20000"/>
              </a:spcAft>
              <a:buFontTx/>
              <a:buChar char="•"/>
            </a:pPr>
            <a:endParaRPr lang="en-US" altLang="en-US" sz="2800">
              <a:solidFill>
                <a:schemeClr val="bg1"/>
              </a:solidFill>
            </a:endParaRPr>
          </a:p>
          <a:p>
            <a:pPr>
              <a:lnSpc>
                <a:spcPct val="90000"/>
              </a:lnSpc>
              <a:spcBef>
                <a:spcPct val="20000"/>
              </a:spcBef>
              <a:spcAft>
                <a:spcPct val="20000"/>
              </a:spcAft>
              <a:buFontTx/>
              <a:buChar char="•"/>
            </a:pPr>
            <a:r>
              <a:rPr lang="en-US" altLang="en-US" sz="2800">
                <a:solidFill>
                  <a:srgbClr val="00FFFF"/>
                </a:solidFill>
              </a:rPr>
              <a:t>The Songhai Empire arose in the late 1400s and became the largest in the history of West Africa.  </a:t>
            </a:r>
          </a:p>
          <a:p>
            <a:pPr>
              <a:lnSpc>
                <a:spcPct val="90000"/>
              </a:lnSpc>
              <a:spcBef>
                <a:spcPct val="20000"/>
              </a:spcBef>
              <a:spcAft>
                <a:spcPct val="20000"/>
              </a:spcAft>
              <a:buFontTx/>
              <a:buChar char="•"/>
            </a:pPr>
            <a:endParaRPr lang="en-US" altLang="en-US" sz="2800">
              <a:solidFill>
                <a:schemeClr val="bg1"/>
              </a:solidFill>
            </a:endParaRPr>
          </a:p>
        </p:txBody>
      </p:sp>
      <p:pic>
        <p:nvPicPr>
          <p:cNvPr id="58380" name="Picture 18"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Text Box 1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African Kingdoms </a:t>
            </a:r>
            <a:r>
              <a:rPr lang="en-US" altLang="en-US" b="1">
                <a:solidFill>
                  <a:srgbClr val="F2CB68"/>
                </a:solidFill>
              </a:rPr>
              <a:t>(cont.)</a:t>
            </a:r>
            <a:r>
              <a:rPr lang="en-US" altLang="en-US" sz="3200" b="1">
                <a:solidFill>
                  <a:srgbClr val="F2CB68"/>
                </a:solidFill>
              </a:rPr>
              <a:t> </a:t>
            </a:r>
          </a:p>
        </p:txBody>
      </p:sp>
      <p:pic>
        <p:nvPicPr>
          <p:cNvPr id="58382" name="Picture 22"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42449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6543"/>
                                        </p:tgtEl>
                                        <p:attrNameLst>
                                          <p:attrName>style.visibility</p:attrName>
                                        </p:attrNameLst>
                                      </p:cBhvr>
                                      <p:to>
                                        <p:strVal val="visible"/>
                                      </p:to>
                                    </p:set>
                                    <p:animEffect transition="in" filter="wipe(left)">
                                      <p:cBhvr>
                                        <p:cTn id="7" dur="500"/>
                                        <p:tgtEl>
                                          <p:spTgt spid="4065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45">
                                            <p:txEl>
                                              <p:pRg st="0" end="0"/>
                                            </p:txEl>
                                          </p:spTgt>
                                        </p:tgtEl>
                                        <p:attrNameLst>
                                          <p:attrName>style.visibility</p:attrName>
                                        </p:attrNameLst>
                                      </p:cBhvr>
                                      <p:to>
                                        <p:strVal val="visible"/>
                                      </p:to>
                                    </p:set>
                                    <p:animEffect transition="in" filter="wipe(left)">
                                      <p:cBhvr>
                                        <p:cTn id="12" dur="500"/>
                                        <p:tgtEl>
                                          <p:spTgt spid="4065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45">
                                            <p:txEl>
                                              <p:pRg st="2" end="2"/>
                                            </p:txEl>
                                          </p:spTgt>
                                        </p:tgtEl>
                                        <p:attrNameLst>
                                          <p:attrName>style.visibility</p:attrName>
                                        </p:attrNameLst>
                                      </p:cBhvr>
                                      <p:to>
                                        <p:strVal val="visible"/>
                                      </p:to>
                                    </p:set>
                                    <p:animEffect transition="in" filter="wipe(left)">
                                      <p:cBhvr>
                                        <p:cTn id="17" dur="500"/>
                                        <p:tgtEl>
                                          <p:spTgt spid="4065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3" grpId="0" autoUpdateAnimBg="0"/>
      <p:bldP spid="40654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1-15</a:t>
            </a:r>
          </a:p>
        </p:txBody>
      </p:sp>
      <p:pic>
        <p:nvPicPr>
          <p:cNvPr id="5939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54"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FF"/>
                </a:solidFill>
              </a:rPr>
              <a:t>The Songhai Empire arose in the late 1400s and became the largest in the history of West Africa.  </a:t>
            </a:r>
          </a:p>
        </p:txBody>
      </p:sp>
      <p:sp>
        <p:nvSpPr>
          <p:cNvPr id="5940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African Kingdoms </a:t>
            </a:r>
            <a:r>
              <a:rPr lang="en-US" altLang="en-US" b="1">
                <a:solidFill>
                  <a:srgbClr val="F2CB68"/>
                </a:solidFill>
              </a:rPr>
              <a:t>(cont.)</a:t>
            </a:r>
            <a:r>
              <a:rPr lang="en-US" altLang="en-US" sz="3200" b="1">
                <a:solidFill>
                  <a:srgbClr val="F2CB68"/>
                </a:solidFill>
              </a:rPr>
              <a:t> </a:t>
            </a:r>
          </a:p>
        </p:txBody>
      </p:sp>
      <p:pic>
        <p:nvPicPr>
          <p:cNvPr id="59402" name="Picture 17"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 Box 18"/>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41–42)</a:t>
            </a:r>
          </a:p>
        </p:txBody>
      </p:sp>
      <p:sp>
        <p:nvSpPr>
          <p:cNvPr id="59404" name="Text Box 1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317460" name="Text Box 20"/>
          <p:cNvSpPr txBox="1">
            <a:spLocks noChangeArrowheads="1"/>
          </p:cNvSpPr>
          <p:nvPr/>
        </p:nvSpPr>
        <p:spPr bwMode="auto">
          <a:xfrm>
            <a:off x="1744663" y="2514600"/>
            <a:ext cx="71707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Its ruler, Askìya Muhammad, encouraged trade with Europe and Asia and introduced to his country a legal system, </a:t>
            </a:r>
            <a:br>
              <a:rPr lang="en-US" altLang="en-US" sz="2800">
                <a:solidFill>
                  <a:schemeClr val="bg1"/>
                </a:solidFill>
              </a:rPr>
            </a:br>
            <a:r>
              <a:rPr lang="en-US" altLang="en-US" sz="2800">
                <a:solidFill>
                  <a:schemeClr val="bg1"/>
                </a:solidFill>
              </a:rPr>
              <a:t>a system of government, and schools.  </a:t>
            </a:r>
          </a:p>
          <a:p>
            <a:pPr>
              <a:lnSpc>
                <a:spcPct val="90000"/>
              </a:lnSpc>
              <a:spcBef>
                <a:spcPct val="20000"/>
              </a:spcBef>
              <a:spcAft>
                <a:spcPct val="20000"/>
              </a:spcAft>
              <a:buFontTx/>
              <a:buChar char="•"/>
            </a:pPr>
            <a:r>
              <a:rPr lang="en-US" altLang="en-US" sz="2800">
                <a:solidFill>
                  <a:schemeClr val="bg1"/>
                </a:solidFill>
              </a:rPr>
              <a:t>The empire fell in the late 1500s when the Moroccans attacked its trade centers.</a:t>
            </a:r>
          </a:p>
        </p:txBody>
      </p:sp>
      <p:pic>
        <p:nvPicPr>
          <p:cNvPr id="59406" name="Picture 23"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6306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54"/>
                                        </p:tgtEl>
                                        <p:attrNameLst>
                                          <p:attrName>style.visibility</p:attrName>
                                        </p:attrNameLst>
                                      </p:cBhvr>
                                      <p:to>
                                        <p:strVal val="visible"/>
                                      </p:to>
                                    </p:set>
                                    <p:animEffect transition="in" filter="wipe(left)">
                                      <p:cBhvr>
                                        <p:cTn id="7" dur="500"/>
                                        <p:tgtEl>
                                          <p:spTgt spid="317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60">
                                            <p:txEl>
                                              <p:pRg st="0" end="0"/>
                                            </p:txEl>
                                          </p:spTgt>
                                        </p:tgtEl>
                                        <p:attrNameLst>
                                          <p:attrName>style.visibility</p:attrName>
                                        </p:attrNameLst>
                                      </p:cBhvr>
                                      <p:to>
                                        <p:strVal val="visible"/>
                                      </p:to>
                                    </p:set>
                                    <p:animEffect transition="in" filter="wipe(left)">
                                      <p:cBhvr>
                                        <p:cTn id="12" dur="500"/>
                                        <p:tgtEl>
                                          <p:spTgt spid="3174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60">
                                            <p:txEl>
                                              <p:pRg st="1" end="1"/>
                                            </p:txEl>
                                          </p:spTgt>
                                        </p:tgtEl>
                                        <p:attrNameLst>
                                          <p:attrName>style.visibility</p:attrName>
                                        </p:attrNameLst>
                                      </p:cBhvr>
                                      <p:to>
                                        <p:strVal val="visible"/>
                                      </p:to>
                                    </p:set>
                                    <p:animEffect transition="in" filter="wipe(left)">
                                      <p:cBhvr>
                                        <p:cTn id="17" dur="500"/>
                                        <p:tgtEl>
                                          <p:spTgt spid="317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4" grpId="0" autoUpdateAnimBg="0"/>
      <p:bldP spid="31746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1-16</a:t>
            </a:r>
          </a:p>
        </p:txBody>
      </p:sp>
      <p:pic>
        <p:nvPicPr>
          <p:cNvPr id="6041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8"/>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60424" name="Picture 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50" name="Picture 14"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1" name="Text Box 15"/>
          <p:cNvSpPr txBox="1">
            <a:spLocks noChangeArrowheads="1"/>
          </p:cNvSpPr>
          <p:nvPr/>
        </p:nvSpPr>
        <p:spPr bwMode="auto">
          <a:xfrm>
            <a:off x="2049463" y="2343150"/>
            <a:ext cx="68659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Why did great empires arise in Africa?</a:t>
            </a:r>
          </a:p>
        </p:txBody>
      </p:sp>
      <p:sp>
        <p:nvSpPr>
          <p:cNvPr id="321552" name="Text Box 16"/>
          <p:cNvSpPr txBox="1">
            <a:spLocks noChangeArrowheads="1"/>
          </p:cNvSpPr>
          <p:nvPr/>
        </p:nvSpPr>
        <p:spPr bwMode="auto">
          <a:xfrm>
            <a:off x="2049463" y="3546475"/>
            <a:ext cx="6723062"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rgbClr val="FEF2B4"/>
                </a:solidFill>
              </a:rPr>
              <a:t>The resources of the land, the trade with North Africa, and powerful rulers helped create these great empires.</a:t>
            </a:r>
          </a:p>
        </p:txBody>
      </p:sp>
      <p:sp>
        <p:nvSpPr>
          <p:cNvPr id="60428" name="Text Box 1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African Kingdoms </a:t>
            </a:r>
            <a:r>
              <a:rPr lang="en-US" altLang="en-US" b="1">
                <a:solidFill>
                  <a:srgbClr val="F2CB68"/>
                </a:solidFill>
              </a:rPr>
              <a:t>(cont.)</a:t>
            </a:r>
            <a:r>
              <a:rPr lang="en-US" altLang="en-US" sz="3200" b="1">
                <a:solidFill>
                  <a:srgbClr val="F2CB68"/>
                </a:solidFill>
              </a:rPr>
              <a:t> </a:t>
            </a:r>
          </a:p>
        </p:txBody>
      </p:sp>
      <p:pic>
        <p:nvPicPr>
          <p:cNvPr id="60429" name="Picture 18" descr="mapchar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Text Box 19"/>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41–42)</a:t>
            </a:r>
          </a:p>
        </p:txBody>
      </p:sp>
      <p:pic>
        <p:nvPicPr>
          <p:cNvPr id="60431" name="Picture 22" descr="Help BTN">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12961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21550"/>
                                        </p:tgtEl>
                                        <p:attrNameLst>
                                          <p:attrName>style.visibility</p:attrName>
                                        </p:attrNameLst>
                                      </p:cBhvr>
                                      <p:to>
                                        <p:strVal val="visible"/>
                                      </p:to>
                                    </p:set>
                                    <p:animEffect transition="in" filter="barn(outVertical)">
                                      <p:cBhvr>
                                        <p:cTn id="7" dur="500"/>
                                        <p:tgtEl>
                                          <p:spTgt spid="3215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551"/>
                                        </p:tgtEl>
                                        <p:attrNameLst>
                                          <p:attrName>style.visibility</p:attrName>
                                        </p:attrNameLst>
                                      </p:cBhvr>
                                      <p:to>
                                        <p:strVal val="visible"/>
                                      </p:to>
                                    </p:set>
                                    <p:animEffect transition="in" filter="wipe(left)">
                                      <p:cBhvr>
                                        <p:cTn id="11" dur="500"/>
                                        <p:tgtEl>
                                          <p:spTgt spid="3215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1552"/>
                                        </p:tgtEl>
                                        <p:attrNameLst>
                                          <p:attrName>style.visibility</p:attrName>
                                        </p:attrNameLst>
                                      </p:cBhvr>
                                      <p:to>
                                        <p:strVal val="visible"/>
                                      </p:to>
                                    </p:set>
                                    <p:animEffect transition="in" filter="dissolve">
                                      <p:cBhvr>
                                        <p:cTn id="16" dur="500"/>
                                        <p:tgtEl>
                                          <p:spTgt spid="32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1" grpId="0" autoUpdateAnimBg="0"/>
      <p:bldP spid="32155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1-17</a:t>
            </a:r>
          </a:p>
        </p:txBody>
      </p:sp>
      <p:pic>
        <p:nvPicPr>
          <p:cNvPr id="6144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answers.</a:t>
            </a:r>
          </a:p>
        </p:txBody>
      </p:sp>
      <p:sp>
        <p:nvSpPr>
          <p:cNvPr id="48144" name="Text Box 16"/>
          <p:cNvSpPr txBox="1">
            <a:spLocks noChangeArrowheads="1"/>
          </p:cNvSpPr>
          <p:nvPr/>
        </p:nvSpPr>
        <p:spPr bwMode="black">
          <a:xfrm>
            <a:off x="1743075" y="639763"/>
            <a:ext cx="7324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Checking for Understanding</a:t>
            </a:r>
          </a:p>
        </p:txBody>
      </p:sp>
      <p:sp>
        <p:nvSpPr>
          <p:cNvPr id="48145" name="Text Box 17"/>
          <p:cNvSpPr txBox="1">
            <a:spLocks noChangeArrowheads="1"/>
          </p:cNvSpPr>
          <p:nvPr/>
        </p:nvSpPr>
        <p:spPr bwMode="auto">
          <a:xfrm>
            <a:off x="1743075" y="1951038"/>
            <a:ext cx="503872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3275" indent="-80327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a:solidFill>
                  <a:srgbClr val="EDDEA7"/>
                </a:solidFill>
              </a:rPr>
              <a:t>__ 1.	a period of intellectual and artistic creativity, c. 1300–1600</a:t>
            </a:r>
          </a:p>
          <a:p>
            <a:pPr>
              <a:lnSpc>
                <a:spcPct val="90000"/>
              </a:lnSpc>
              <a:spcBef>
                <a:spcPct val="20000"/>
              </a:spcBef>
              <a:spcAft>
                <a:spcPct val="20000"/>
              </a:spcAft>
            </a:pPr>
            <a:r>
              <a:rPr lang="en-US" altLang="en-US" sz="2200">
                <a:solidFill>
                  <a:srgbClr val="EDDEA7"/>
                </a:solidFill>
              </a:rPr>
              <a:t>__ 2.	an instrument used by sailors to observe positions of the stars</a:t>
            </a:r>
          </a:p>
          <a:p>
            <a:pPr>
              <a:lnSpc>
                <a:spcPct val="90000"/>
              </a:lnSpc>
              <a:spcBef>
                <a:spcPct val="20000"/>
              </a:spcBef>
              <a:spcAft>
                <a:spcPct val="20000"/>
              </a:spcAft>
            </a:pPr>
            <a:r>
              <a:rPr lang="en-US" altLang="en-US" sz="2200">
                <a:solidFill>
                  <a:srgbClr val="EDDEA7"/>
                </a:solidFill>
              </a:rPr>
              <a:t>__ 3.	relating to ancient Greece </a:t>
            </a:r>
            <a:br>
              <a:rPr lang="en-US" altLang="en-US" sz="2200">
                <a:solidFill>
                  <a:srgbClr val="EDDEA7"/>
                </a:solidFill>
              </a:rPr>
            </a:br>
            <a:r>
              <a:rPr lang="en-US" altLang="en-US" sz="2200">
                <a:solidFill>
                  <a:srgbClr val="EDDEA7"/>
                </a:solidFill>
              </a:rPr>
              <a:t>and Rome</a:t>
            </a:r>
          </a:p>
          <a:p>
            <a:pPr>
              <a:lnSpc>
                <a:spcPct val="90000"/>
              </a:lnSpc>
              <a:spcBef>
                <a:spcPct val="20000"/>
              </a:spcBef>
              <a:spcAft>
                <a:spcPct val="20000"/>
              </a:spcAft>
            </a:pPr>
            <a:r>
              <a:rPr lang="en-US" altLang="en-US" sz="2200">
                <a:solidFill>
                  <a:srgbClr val="EDDEA7"/>
                </a:solidFill>
              </a:rPr>
              <a:t>__ 4.	the application of scientific discoveries to practical use</a:t>
            </a:r>
          </a:p>
          <a:p>
            <a:pPr>
              <a:lnSpc>
                <a:spcPct val="90000"/>
              </a:lnSpc>
              <a:spcBef>
                <a:spcPct val="20000"/>
              </a:spcBef>
              <a:spcAft>
                <a:spcPct val="20000"/>
              </a:spcAft>
            </a:pPr>
            <a:r>
              <a:rPr lang="en-US" altLang="en-US" sz="2200">
                <a:solidFill>
                  <a:srgbClr val="EDDEA7"/>
                </a:solidFill>
              </a:rPr>
              <a:t>__ 5.	small, fast ship with a broad bow</a:t>
            </a:r>
          </a:p>
        </p:txBody>
      </p:sp>
      <p:sp>
        <p:nvSpPr>
          <p:cNvPr id="48146" name="Text Box 18"/>
          <p:cNvSpPr txBox="1">
            <a:spLocks noChangeArrowheads="1"/>
          </p:cNvSpPr>
          <p:nvPr/>
        </p:nvSpPr>
        <p:spPr bwMode="auto">
          <a:xfrm>
            <a:off x="6767513" y="1951038"/>
            <a:ext cx="23002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1374775" indent="-457200">
              <a:defRPr sz="2400">
                <a:solidFill>
                  <a:schemeClr val="tx1"/>
                </a:solidFill>
                <a:latin typeface="Arial" charset="0"/>
              </a:defRPr>
            </a:lvl2pPr>
            <a:lvl3pPr marL="1489075"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a:solidFill>
                  <a:srgbClr val="8DC6DF"/>
                </a:solidFill>
              </a:rPr>
              <a:t>A.	classical</a:t>
            </a:r>
          </a:p>
          <a:p>
            <a:pPr>
              <a:lnSpc>
                <a:spcPct val="90000"/>
              </a:lnSpc>
              <a:spcBef>
                <a:spcPct val="20000"/>
              </a:spcBef>
              <a:spcAft>
                <a:spcPct val="20000"/>
              </a:spcAft>
            </a:pPr>
            <a:r>
              <a:rPr lang="en-US" altLang="en-US" sz="2200">
                <a:solidFill>
                  <a:srgbClr val="8DC6DF"/>
                </a:solidFill>
              </a:rPr>
              <a:t>B.	Renaissance</a:t>
            </a:r>
          </a:p>
          <a:p>
            <a:pPr>
              <a:lnSpc>
                <a:spcPct val="90000"/>
              </a:lnSpc>
              <a:spcBef>
                <a:spcPct val="20000"/>
              </a:spcBef>
              <a:spcAft>
                <a:spcPct val="20000"/>
              </a:spcAft>
            </a:pPr>
            <a:r>
              <a:rPr lang="en-US" altLang="en-US" sz="2200">
                <a:solidFill>
                  <a:srgbClr val="8DC6DF"/>
                </a:solidFill>
              </a:rPr>
              <a:t>C.	technology</a:t>
            </a:r>
          </a:p>
          <a:p>
            <a:pPr>
              <a:lnSpc>
                <a:spcPct val="90000"/>
              </a:lnSpc>
              <a:spcBef>
                <a:spcPct val="20000"/>
              </a:spcBef>
              <a:spcAft>
                <a:spcPct val="20000"/>
              </a:spcAft>
            </a:pPr>
            <a:r>
              <a:rPr lang="en-US" altLang="en-US" sz="2200">
                <a:solidFill>
                  <a:srgbClr val="8DC6DF"/>
                </a:solidFill>
              </a:rPr>
              <a:t>D.	astrolabe</a:t>
            </a:r>
          </a:p>
          <a:p>
            <a:pPr>
              <a:lnSpc>
                <a:spcPct val="90000"/>
              </a:lnSpc>
              <a:spcBef>
                <a:spcPct val="20000"/>
              </a:spcBef>
              <a:spcAft>
                <a:spcPct val="20000"/>
              </a:spcAft>
            </a:pPr>
            <a:r>
              <a:rPr lang="en-US" altLang="en-US" sz="2200">
                <a:solidFill>
                  <a:srgbClr val="8DC6DF"/>
                </a:solidFill>
              </a:rPr>
              <a:t>E.	caravel</a:t>
            </a:r>
          </a:p>
        </p:txBody>
      </p:sp>
      <p:sp>
        <p:nvSpPr>
          <p:cNvPr id="48147" name="Text Box 19"/>
          <p:cNvSpPr txBox="1">
            <a:spLocks noChangeArrowheads="1"/>
          </p:cNvSpPr>
          <p:nvPr/>
        </p:nvSpPr>
        <p:spPr bwMode="auto">
          <a:xfrm>
            <a:off x="1743075" y="1193800"/>
            <a:ext cx="7050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50000"/>
              </a:spcBef>
              <a:spcAft>
                <a:spcPct val="20000"/>
              </a:spcAft>
            </a:pPr>
            <a:r>
              <a:rPr lang="en-US" altLang="en-US" sz="2000" b="1">
                <a:solidFill>
                  <a:srgbClr val="00CC99"/>
                </a:solidFill>
              </a:rPr>
              <a:t>Define</a:t>
            </a:r>
            <a:r>
              <a:rPr lang="en-US" altLang="en-US" sz="2000">
                <a:solidFill>
                  <a:srgbClr val="EAEAEA"/>
                </a:solidFill>
              </a:rPr>
              <a:t>  Match the terms on the right with their definitions on the left.</a:t>
            </a:r>
          </a:p>
        </p:txBody>
      </p:sp>
      <p:pic>
        <p:nvPicPr>
          <p:cNvPr id="61452" name="Picture 27" descr="Section 1_assess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9" name="Text Box 41"/>
          <p:cNvSpPr txBox="1">
            <a:spLocks noChangeArrowheads="1"/>
          </p:cNvSpPr>
          <p:nvPr/>
        </p:nvSpPr>
        <p:spPr bwMode="auto">
          <a:xfrm>
            <a:off x="1793875" y="1968500"/>
            <a:ext cx="644525" cy="3937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b="1">
                <a:solidFill>
                  <a:srgbClr val="8DC6DF"/>
                </a:solidFill>
              </a:rPr>
              <a:t>B</a:t>
            </a:r>
          </a:p>
        </p:txBody>
      </p:sp>
      <p:sp>
        <p:nvSpPr>
          <p:cNvPr id="48174" name="Text Box 46"/>
          <p:cNvSpPr txBox="1">
            <a:spLocks noChangeArrowheads="1"/>
          </p:cNvSpPr>
          <p:nvPr/>
        </p:nvSpPr>
        <p:spPr bwMode="auto">
          <a:xfrm>
            <a:off x="1793875" y="2705100"/>
            <a:ext cx="644525" cy="3937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b="1">
                <a:solidFill>
                  <a:srgbClr val="8DC6DF"/>
                </a:solidFill>
              </a:rPr>
              <a:t>D</a:t>
            </a:r>
          </a:p>
        </p:txBody>
      </p:sp>
      <p:sp>
        <p:nvSpPr>
          <p:cNvPr id="48175" name="Text Box 47"/>
          <p:cNvSpPr txBox="1">
            <a:spLocks noChangeArrowheads="1"/>
          </p:cNvSpPr>
          <p:nvPr/>
        </p:nvSpPr>
        <p:spPr bwMode="auto">
          <a:xfrm>
            <a:off x="1803400" y="3441700"/>
            <a:ext cx="644525" cy="3937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b="1">
                <a:solidFill>
                  <a:srgbClr val="8DC6DF"/>
                </a:solidFill>
              </a:rPr>
              <a:t>A</a:t>
            </a:r>
          </a:p>
        </p:txBody>
      </p:sp>
      <p:sp>
        <p:nvSpPr>
          <p:cNvPr id="48176" name="Text Box 48"/>
          <p:cNvSpPr txBox="1">
            <a:spLocks noChangeArrowheads="1"/>
          </p:cNvSpPr>
          <p:nvPr/>
        </p:nvSpPr>
        <p:spPr bwMode="auto">
          <a:xfrm>
            <a:off x="1803400" y="4178300"/>
            <a:ext cx="644525" cy="3937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b="1">
                <a:solidFill>
                  <a:srgbClr val="8DC6DF"/>
                </a:solidFill>
              </a:rPr>
              <a:t>C</a:t>
            </a:r>
          </a:p>
        </p:txBody>
      </p:sp>
      <p:sp>
        <p:nvSpPr>
          <p:cNvPr id="48177" name="Text Box 49"/>
          <p:cNvSpPr txBox="1">
            <a:spLocks noChangeArrowheads="1"/>
          </p:cNvSpPr>
          <p:nvPr/>
        </p:nvSpPr>
        <p:spPr bwMode="auto">
          <a:xfrm>
            <a:off x="1803400" y="4914900"/>
            <a:ext cx="644525" cy="3937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200" b="1">
                <a:solidFill>
                  <a:srgbClr val="8DC6DF"/>
                </a:solidFill>
              </a:rPr>
              <a:t>E</a:t>
            </a:r>
          </a:p>
        </p:txBody>
      </p:sp>
      <p:pic>
        <p:nvPicPr>
          <p:cNvPr id="61458" name="Picture 50"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90107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checkerboard(across)">
                                      <p:cBhvr>
                                        <p:cTn id="7" dur="500"/>
                                        <p:tgtEl>
                                          <p:spTgt spid="4814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147"/>
                                        </p:tgtEl>
                                        <p:attrNameLst>
                                          <p:attrName>style.visibility</p:attrName>
                                        </p:attrNameLst>
                                      </p:cBhvr>
                                      <p:to>
                                        <p:strVal val="visible"/>
                                      </p:to>
                                    </p:set>
                                    <p:animEffect transition="in" filter="wipe(up)">
                                      <p:cBhvr>
                                        <p:cTn id="11" dur="500"/>
                                        <p:tgtEl>
                                          <p:spTgt spid="48147"/>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8145"/>
                                        </p:tgtEl>
                                        <p:attrNameLst>
                                          <p:attrName>style.visibility</p:attrName>
                                        </p:attrNameLst>
                                      </p:cBhvr>
                                      <p:to>
                                        <p:strVal val="visible"/>
                                      </p:to>
                                    </p:set>
                                    <p:animEffect transition="in" filter="box(out)">
                                      <p:cBhvr>
                                        <p:cTn id="15" dur="500"/>
                                        <p:tgtEl>
                                          <p:spTgt spid="48145"/>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8146"/>
                                        </p:tgtEl>
                                        <p:attrNameLst>
                                          <p:attrName>style.visibility</p:attrName>
                                        </p:attrNameLst>
                                      </p:cBhvr>
                                      <p:to>
                                        <p:strVal val="visible"/>
                                      </p:to>
                                    </p:set>
                                    <p:animEffect transition="in" filter="box(out)">
                                      <p:cBhvr>
                                        <p:cTn id="19" dur="500"/>
                                        <p:tgtEl>
                                          <p:spTgt spid="481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8169">
                                            <p:txEl>
                                              <p:pRg st="0" end="0"/>
                                            </p:txEl>
                                          </p:spTgt>
                                        </p:tgtEl>
                                        <p:attrNameLst>
                                          <p:attrName>style.visibility</p:attrName>
                                        </p:attrNameLst>
                                      </p:cBhvr>
                                      <p:to>
                                        <p:strVal val="visible"/>
                                      </p:to>
                                    </p:set>
                                    <p:animEffect transition="in" filter="dissolve">
                                      <p:cBhvr>
                                        <p:cTn id="24" dur="500"/>
                                        <p:tgtEl>
                                          <p:spTgt spid="4816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8174">
                                            <p:txEl>
                                              <p:pRg st="0" end="0"/>
                                            </p:txEl>
                                          </p:spTgt>
                                        </p:tgtEl>
                                        <p:attrNameLst>
                                          <p:attrName>style.visibility</p:attrName>
                                        </p:attrNameLst>
                                      </p:cBhvr>
                                      <p:to>
                                        <p:strVal val="visible"/>
                                      </p:to>
                                    </p:set>
                                    <p:animEffect transition="in" filter="dissolve">
                                      <p:cBhvr>
                                        <p:cTn id="29" dur="500"/>
                                        <p:tgtEl>
                                          <p:spTgt spid="4817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8175">
                                            <p:txEl>
                                              <p:pRg st="0" end="0"/>
                                            </p:txEl>
                                          </p:spTgt>
                                        </p:tgtEl>
                                        <p:attrNameLst>
                                          <p:attrName>style.visibility</p:attrName>
                                        </p:attrNameLst>
                                      </p:cBhvr>
                                      <p:to>
                                        <p:strVal val="visible"/>
                                      </p:to>
                                    </p:set>
                                    <p:animEffect transition="in" filter="dissolve">
                                      <p:cBhvr>
                                        <p:cTn id="34" dur="500"/>
                                        <p:tgtEl>
                                          <p:spTgt spid="48175">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176">
                                            <p:txEl>
                                              <p:pRg st="0" end="0"/>
                                            </p:txEl>
                                          </p:spTgt>
                                        </p:tgtEl>
                                        <p:attrNameLst>
                                          <p:attrName>style.visibility</p:attrName>
                                        </p:attrNameLst>
                                      </p:cBhvr>
                                      <p:to>
                                        <p:strVal val="visible"/>
                                      </p:to>
                                    </p:set>
                                    <p:animEffect transition="in" filter="dissolve">
                                      <p:cBhvr>
                                        <p:cTn id="39" dur="500"/>
                                        <p:tgtEl>
                                          <p:spTgt spid="48176">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8177">
                                            <p:txEl>
                                              <p:pRg st="0" end="0"/>
                                            </p:txEl>
                                          </p:spTgt>
                                        </p:tgtEl>
                                        <p:attrNameLst>
                                          <p:attrName>style.visibility</p:attrName>
                                        </p:attrNameLst>
                                      </p:cBhvr>
                                      <p:to>
                                        <p:strVal val="visible"/>
                                      </p:to>
                                    </p:set>
                                    <p:animEffect transition="in" filter="dissolve">
                                      <p:cBhvr>
                                        <p:cTn id="44" dur="500"/>
                                        <p:tgtEl>
                                          <p:spTgt spid="481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autoUpdateAnimBg="0"/>
      <p:bldP spid="48145" grpId="0" autoUpdateAnimBg="0"/>
      <p:bldP spid="48146" grpId="0" autoUpdateAnimBg="0"/>
      <p:bldP spid="48147" grpId="0" autoUpdateAnimBg="0"/>
      <p:bldP spid="48169" grpId="0" build="p" autoUpdateAnimBg="0"/>
      <p:bldP spid="48174" grpId="0" build="p" autoUpdateAnimBg="0"/>
      <p:bldP spid="48175" grpId="0" build="p" autoUpdateAnimBg="0"/>
      <p:bldP spid="48176" grpId="0" build="p" autoUpdateAnimBg="0"/>
      <p:bldP spid="4817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altLang="en-US" smtClean="0"/>
          </a:p>
        </p:txBody>
      </p:sp>
      <p:sp>
        <p:nvSpPr>
          <p:cNvPr id="62467" name="Rectangle 3"/>
          <p:cNvSpPr>
            <a:spLocks noChangeArrowheads="1"/>
          </p:cNvSpPr>
          <p:nvPr/>
        </p:nvSpPr>
        <p:spPr bwMode="auto">
          <a:xfrm>
            <a:off x="228600" y="990600"/>
            <a:ext cx="3429000" cy="4619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solidFill>
                <a:srgbClr val="00FF00"/>
              </a:solidFill>
            </a:endParaRPr>
          </a:p>
        </p:txBody>
      </p:sp>
      <p:sp>
        <p:nvSpPr>
          <p:cNvPr id="62468" name="Rectangle 4"/>
          <p:cNvSpPr>
            <a:spLocks noChangeArrowheads="1"/>
          </p:cNvSpPr>
          <p:nvPr/>
        </p:nvSpPr>
        <p:spPr bwMode="auto">
          <a:xfrm>
            <a:off x="2427288" y="909638"/>
            <a:ext cx="3429000" cy="4619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a:t>Causes of exploration</a:t>
            </a:r>
          </a:p>
        </p:txBody>
      </p:sp>
      <p:sp>
        <p:nvSpPr>
          <p:cNvPr id="6" name="Rectangle 5"/>
          <p:cNvSpPr/>
          <p:nvPr/>
        </p:nvSpPr>
        <p:spPr bwMode="auto">
          <a:xfrm>
            <a:off x="1981200" y="1485900"/>
            <a:ext cx="3352800" cy="831850"/>
          </a:xfrm>
          <a:prstGeom prst="rect">
            <a:avLst/>
          </a:prstGeom>
          <a:solidFill>
            <a:schemeClr val="bg2">
              <a:lumMod val="25000"/>
              <a:lumOff val="75000"/>
            </a:schemeClr>
          </a:solidFill>
          <a:ln>
            <a:noFill/>
          </a:ln>
          <a:effectLst/>
          <a:extLst/>
        </p:spPr>
        <p:txBody>
          <a:bodyPr>
            <a:spAutoFit/>
          </a:bodyPr>
          <a:lstStyle/>
          <a:p>
            <a:pPr>
              <a:defRPr/>
            </a:pPr>
            <a:r>
              <a:rPr lang="en-US" dirty="0"/>
              <a:t>Fall of the roman empire</a:t>
            </a:r>
          </a:p>
        </p:txBody>
      </p:sp>
      <p:cxnSp>
        <p:nvCxnSpPr>
          <p:cNvPr id="62470" name="Straight Arrow Connector 7"/>
          <p:cNvCxnSpPr>
            <a:cxnSpLocks noChangeShapeType="1"/>
          </p:cNvCxnSpPr>
          <p:nvPr/>
        </p:nvCxnSpPr>
        <p:spPr bwMode="auto">
          <a:xfrm>
            <a:off x="3059113" y="2311400"/>
            <a:ext cx="0" cy="7239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1" name="Notched Right Arrow 8"/>
          <p:cNvSpPr>
            <a:spLocks noChangeArrowheads="1"/>
          </p:cNvSpPr>
          <p:nvPr/>
        </p:nvSpPr>
        <p:spPr bwMode="auto">
          <a:xfrm rot="8950811">
            <a:off x="4308475" y="3916363"/>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2" name="Rectangle 11"/>
          <p:cNvSpPr/>
          <p:nvPr/>
        </p:nvSpPr>
        <p:spPr bwMode="auto">
          <a:xfrm>
            <a:off x="1981200" y="3263900"/>
            <a:ext cx="1916113" cy="461963"/>
          </a:xfrm>
          <a:prstGeom prst="rect">
            <a:avLst/>
          </a:prstGeom>
          <a:solidFill>
            <a:schemeClr val="bg2">
              <a:lumMod val="25000"/>
              <a:lumOff val="75000"/>
            </a:schemeClr>
          </a:solidFill>
          <a:ln>
            <a:noFill/>
          </a:ln>
          <a:effectLst/>
          <a:extLst/>
        </p:spPr>
        <p:txBody>
          <a:bodyPr>
            <a:spAutoFit/>
          </a:bodyPr>
          <a:lstStyle/>
          <a:p>
            <a:pPr>
              <a:defRPr/>
            </a:pPr>
            <a:r>
              <a:rPr lang="en-US" dirty="0"/>
              <a:t>Dark ages</a:t>
            </a:r>
          </a:p>
        </p:txBody>
      </p:sp>
      <p:sp>
        <p:nvSpPr>
          <p:cNvPr id="62473" name="Notched Right Arrow 12"/>
          <p:cNvSpPr>
            <a:spLocks noChangeArrowheads="1"/>
          </p:cNvSpPr>
          <p:nvPr/>
        </p:nvSpPr>
        <p:spPr bwMode="auto">
          <a:xfrm rot="-840670">
            <a:off x="3754438" y="2879725"/>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4" name="Rectangle 13"/>
          <p:cNvSpPr/>
          <p:nvPr/>
        </p:nvSpPr>
        <p:spPr bwMode="auto">
          <a:xfrm>
            <a:off x="4803775" y="2673350"/>
            <a:ext cx="2598738" cy="1200150"/>
          </a:xfrm>
          <a:prstGeom prst="rect">
            <a:avLst/>
          </a:prstGeom>
          <a:solidFill>
            <a:schemeClr val="bg2">
              <a:lumMod val="25000"/>
              <a:lumOff val="75000"/>
            </a:schemeClr>
          </a:solidFill>
          <a:ln>
            <a:noFill/>
          </a:ln>
          <a:effectLst/>
          <a:extLst/>
        </p:spPr>
        <p:txBody>
          <a:bodyPr>
            <a:spAutoFit/>
          </a:bodyPr>
          <a:lstStyle/>
          <a:p>
            <a:pPr>
              <a:defRPr/>
            </a:pPr>
            <a:r>
              <a:rPr lang="en-US" dirty="0"/>
              <a:t>Strengthening of the catholic church</a:t>
            </a:r>
          </a:p>
        </p:txBody>
      </p:sp>
      <p:sp>
        <p:nvSpPr>
          <p:cNvPr id="62475" name="Notched Right Arrow 14"/>
          <p:cNvSpPr>
            <a:spLocks noChangeArrowheads="1"/>
          </p:cNvSpPr>
          <p:nvPr/>
        </p:nvSpPr>
        <p:spPr bwMode="auto">
          <a:xfrm rot="5400000">
            <a:off x="2252663" y="4749800"/>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 name="Rectangle 15"/>
          <p:cNvSpPr/>
          <p:nvPr/>
        </p:nvSpPr>
        <p:spPr bwMode="auto">
          <a:xfrm>
            <a:off x="2373313" y="4221163"/>
            <a:ext cx="1876425" cy="461962"/>
          </a:xfrm>
          <a:prstGeom prst="rect">
            <a:avLst/>
          </a:prstGeom>
          <a:solidFill>
            <a:schemeClr val="bg2">
              <a:lumMod val="25000"/>
              <a:lumOff val="75000"/>
            </a:schemeClr>
          </a:solidFill>
          <a:ln>
            <a:noFill/>
          </a:ln>
          <a:effectLst/>
          <a:extLst/>
        </p:spPr>
        <p:txBody>
          <a:bodyPr>
            <a:spAutoFit/>
          </a:bodyPr>
          <a:lstStyle/>
          <a:p>
            <a:pPr>
              <a:defRPr/>
            </a:pPr>
            <a:r>
              <a:rPr lang="en-US" dirty="0"/>
              <a:t>Crusades</a:t>
            </a:r>
          </a:p>
        </p:txBody>
      </p:sp>
      <p:sp>
        <p:nvSpPr>
          <p:cNvPr id="62477" name="Notched Right Arrow 16"/>
          <p:cNvSpPr>
            <a:spLocks noChangeArrowheads="1"/>
          </p:cNvSpPr>
          <p:nvPr/>
        </p:nvSpPr>
        <p:spPr bwMode="auto">
          <a:xfrm rot="5400000">
            <a:off x="2640013" y="2463800"/>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8" name="Rectangle 17"/>
          <p:cNvSpPr/>
          <p:nvPr/>
        </p:nvSpPr>
        <p:spPr bwMode="auto">
          <a:xfrm>
            <a:off x="157163" y="5522913"/>
            <a:ext cx="3238500" cy="831850"/>
          </a:xfrm>
          <a:prstGeom prst="rect">
            <a:avLst/>
          </a:prstGeom>
          <a:solidFill>
            <a:schemeClr val="bg2">
              <a:lumMod val="25000"/>
              <a:lumOff val="75000"/>
            </a:schemeClr>
          </a:solidFill>
          <a:ln>
            <a:noFill/>
          </a:ln>
          <a:effectLst/>
          <a:extLst/>
        </p:spPr>
        <p:txBody>
          <a:bodyPr>
            <a:spAutoFit/>
          </a:bodyPr>
          <a:lstStyle/>
          <a:p>
            <a:pPr>
              <a:defRPr/>
            </a:pPr>
            <a:r>
              <a:rPr lang="en-US" dirty="0"/>
              <a:t>Renaissance and end of dark ages</a:t>
            </a:r>
          </a:p>
        </p:txBody>
      </p:sp>
      <p:sp>
        <p:nvSpPr>
          <p:cNvPr id="62479" name="Notched Right Arrow 18"/>
          <p:cNvSpPr>
            <a:spLocks noChangeArrowheads="1"/>
          </p:cNvSpPr>
          <p:nvPr/>
        </p:nvSpPr>
        <p:spPr bwMode="auto">
          <a:xfrm rot="-623257">
            <a:off x="3359150" y="6022975"/>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0" name="Rectangle 19"/>
          <p:cNvSpPr/>
          <p:nvPr/>
        </p:nvSpPr>
        <p:spPr bwMode="auto">
          <a:xfrm>
            <a:off x="4506913" y="5938838"/>
            <a:ext cx="1676400" cy="831850"/>
          </a:xfrm>
          <a:prstGeom prst="rect">
            <a:avLst/>
          </a:prstGeom>
          <a:solidFill>
            <a:schemeClr val="bg2">
              <a:lumMod val="25000"/>
              <a:lumOff val="75000"/>
            </a:schemeClr>
          </a:solidFill>
          <a:ln>
            <a:noFill/>
          </a:ln>
          <a:effectLst/>
          <a:extLst/>
        </p:spPr>
        <p:txBody>
          <a:bodyPr>
            <a:spAutoFit/>
          </a:bodyPr>
          <a:lstStyle/>
          <a:p>
            <a:pPr>
              <a:defRPr/>
            </a:pPr>
            <a:r>
              <a:rPr lang="en-US" dirty="0"/>
              <a:t>New technology</a:t>
            </a:r>
          </a:p>
        </p:txBody>
      </p:sp>
      <p:sp>
        <p:nvSpPr>
          <p:cNvPr id="62481" name="Notched Right Arrow 20"/>
          <p:cNvSpPr>
            <a:spLocks noChangeArrowheads="1"/>
          </p:cNvSpPr>
          <p:nvPr/>
        </p:nvSpPr>
        <p:spPr bwMode="auto">
          <a:xfrm rot="2719173">
            <a:off x="4011613" y="4551363"/>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2" name="Rectangle 21"/>
          <p:cNvSpPr/>
          <p:nvPr/>
        </p:nvSpPr>
        <p:spPr bwMode="auto">
          <a:xfrm>
            <a:off x="4652963" y="4856163"/>
            <a:ext cx="3059112" cy="830262"/>
          </a:xfrm>
          <a:prstGeom prst="rect">
            <a:avLst/>
          </a:prstGeom>
          <a:solidFill>
            <a:schemeClr val="bg2">
              <a:lumMod val="25000"/>
              <a:lumOff val="75000"/>
            </a:schemeClr>
          </a:solidFill>
          <a:ln>
            <a:noFill/>
          </a:ln>
          <a:effectLst/>
          <a:extLst/>
        </p:spPr>
        <p:txBody>
          <a:bodyPr>
            <a:spAutoFit/>
          </a:bodyPr>
          <a:lstStyle/>
          <a:p>
            <a:pPr>
              <a:defRPr/>
            </a:pPr>
            <a:r>
              <a:rPr lang="en-US" dirty="0"/>
              <a:t>People wanting to trade with Asia</a:t>
            </a:r>
          </a:p>
        </p:txBody>
      </p:sp>
      <p:sp>
        <p:nvSpPr>
          <p:cNvPr id="62483" name="Notched Right Arrow 22"/>
          <p:cNvSpPr>
            <a:spLocks noChangeArrowheads="1"/>
          </p:cNvSpPr>
          <p:nvPr/>
        </p:nvSpPr>
        <p:spPr bwMode="auto">
          <a:xfrm>
            <a:off x="6088063" y="5345113"/>
            <a:ext cx="2120900" cy="1187450"/>
          </a:xfrm>
          <a:prstGeom prst="notchedRightArrow">
            <a:avLst>
              <a:gd name="adj1" fmla="val 50000"/>
              <a:gd name="adj2" fmla="val 5002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62484" name="Oval 23"/>
          <p:cNvSpPr>
            <a:spLocks noChangeArrowheads="1"/>
          </p:cNvSpPr>
          <p:nvPr/>
        </p:nvSpPr>
        <p:spPr bwMode="auto">
          <a:xfrm>
            <a:off x="8324850" y="782638"/>
            <a:ext cx="533400" cy="48037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a:t>Discovery</a:t>
            </a:r>
          </a:p>
        </p:txBody>
      </p:sp>
      <p:sp>
        <p:nvSpPr>
          <p:cNvPr id="62485" name="Oval 24"/>
          <p:cNvSpPr>
            <a:spLocks noChangeArrowheads="1"/>
          </p:cNvSpPr>
          <p:nvPr/>
        </p:nvSpPr>
        <p:spPr bwMode="auto">
          <a:xfrm>
            <a:off x="8404225" y="5732463"/>
            <a:ext cx="381000" cy="10382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2360288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41 on a 32 on b</a:t>
            </a:r>
          </a:p>
        </p:txBody>
      </p:sp>
      <p:sp>
        <p:nvSpPr>
          <p:cNvPr id="3" name="Content Placeholder 2"/>
          <p:cNvSpPr>
            <a:spLocks noGrp="1"/>
          </p:cNvSpPr>
          <p:nvPr>
            <p:ph idx="1"/>
          </p:nvPr>
        </p:nvSpPr>
        <p:spPr>
          <a:xfrm>
            <a:off x="609600" y="381000"/>
            <a:ext cx="8229600" cy="6172200"/>
          </a:xfrm>
        </p:spPr>
        <p:txBody>
          <a:bodyPr>
            <a:normAutofit fontScale="92500" lnSpcReduction="20000"/>
          </a:bodyPr>
          <a:lstStyle/>
          <a:p>
            <a:pPr>
              <a:defRPr/>
            </a:pPr>
            <a:r>
              <a:rPr lang="en-US" dirty="0" smtClean="0"/>
              <a:t>Write the following paragraph in your notes.</a:t>
            </a:r>
          </a:p>
          <a:p>
            <a:pPr>
              <a:defRPr/>
            </a:pPr>
            <a:r>
              <a:rPr lang="en-US" dirty="0" smtClean="0"/>
              <a:t>New trade routes led to the discovery of America. Thanks to the Crusades, and books like </a:t>
            </a:r>
            <a:r>
              <a:rPr lang="en-US" i="1" dirty="0" smtClean="0"/>
              <a:t>Travels</a:t>
            </a:r>
            <a:r>
              <a:rPr lang="en-US" dirty="0" smtClean="0"/>
              <a:t> by Marco Polo, the Europeans wanted spices and other Asian goods such as coffee, sugar, gunpowder and silk. Muslim pirates and vast distances made the goods expensive. Many European nations such as Spain and Portugal, began to look for new routes to Asia. Columbus underestimated the size of the Earth. He thought he could sail around the world to Asia. In 1492, Columbus tried to sail west to Asia. He unknowingly discovered America!</a:t>
            </a:r>
          </a:p>
          <a:p>
            <a:pPr>
              <a:defRPr/>
            </a:pPr>
            <a:r>
              <a:rPr lang="en-US" dirty="0" smtClean="0">
                <a:solidFill>
                  <a:srgbClr val="00B0F0"/>
                </a:solidFill>
              </a:rPr>
              <a:t>Find all of the details in this paragraph, could you improve it?</a:t>
            </a:r>
            <a:endParaRPr lang="en-US" dirty="0">
              <a:solidFill>
                <a:srgbClr val="00B0F0"/>
              </a:solidFill>
            </a:endParaRPr>
          </a:p>
        </p:txBody>
      </p:sp>
    </p:spTree>
    <p:extLst>
      <p:ext uri="{BB962C8B-B14F-4D97-AF65-F5344CB8AC3E}">
        <p14:creationId xmlns:p14="http://schemas.microsoft.com/office/powerpoint/2010/main" val="3452005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bwMode="auto">
          <a:xfrm>
            <a:off x="1676400" y="609600"/>
            <a:ext cx="70104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FF0000"/>
                </a:solidFill>
              </a:rPr>
              <a:t>Homework on the podium/ grab your papers from the stool.</a:t>
            </a:r>
          </a:p>
          <a:p>
            <a:pPr eaLnBrk="1" hangingPunct="1"/>
            <a:r>
              <a:rPr lang="en-US" altLang="en-US" smtClean="0">
                <a:solidFill>
                  <a:srgbClr val="FF0000"/>
                </a:solidFill>
              </a:rPr>
              <a:t>For your bell ringer today you will copy your </a:t>
            </a:r>
            <a:r>
              <a:rPr lang="en-US" altLang="en-US" u="sng" smtClean="0">
                <a:solidFill>
                  <a:srgbClr val="FF0000"/>
                </a:solidFill>
              </a:rPr>
              <a:t>two</a:t>
            </a:r>
            <a:r>
              <a:rPr lang="en-US" altLang="en-US" smtClean="0">
                <a:solidFill>
                  <a:srgbClr val="FF0000"/>
                </a:solidFill>
              </a:rPr>
              <a:t> essays from the test. Copy them exactly as you wrote them onto a sheet of notebook paper. Do not put your name on it yet! Instead put a birthdate or code word that will let you identify it! Also do not score the essays in any way. We will do that in class.</a:t>
            </a:r>
          </a:p>
        </p:txBody>
      </p:sp>
    </p:spTree>
    <p:extLst>
      <p:ext uri="{BB962C8B-B14F-4D97-AF65-F5344CB8AC3E}">
        <p14:creationId xmlns:p14="http://schemas.microsoft.com/office/powerpoint/2010/main" val="3413198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5" name="Text Box 29"/>
          <p:cNvSpPr txBox="1">
            <a:spLocks noChangeArrowheads="1"/>
          </p:cNvSpPr>
          <p:nvPr/>
        </p:nvSpPr>
        <p:spPr bwMode="black">
          <a:xfrm>
            <a:off x="1743075" y="639763"/>
            <a:ext cx="56483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Seeking New Trade Routes </a:t>
            </a:r>
          </a:p>
        </p:txBody>
      </p:sp>
      <p:sp>
        <p:nvSpPr>
          <p:cNvPr id="86046" name="Text Box 30"/>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The Portuguese were the leaders of early exploration.  </a:t>
            </a:r>
          </a:p>
        </p:txBody>
      </p:sp>
      <p:sp>
        <p:nvSpPr>
          <p:cNvPr id="86048" name="Text Box 32"/>
          <p:cNvSpPr txBox="1">
            <a:spLocks noChangeArrowheads="1"/>
          </p:cNvSpPr>
          <p:nvPr/>
        </p:nvSpPr>
        <p:spPr bwMode="auto">
          <a:xfrm>
            <a:off x="1302544" y="2019589"/>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They hoped to find a new route to China and India.  </a:t>
            </a:r>
          </a:p>
          <a:p>
            <a:pPr>
              <a:lnSpc>
                <a:spcPct val="90000"/>
              </a:lnSpc>
              <a:spcBef>
                <a:spcPct val="20000"/>
              </a:spcBef>
              <a:spcAft>
                <a:spcPct val="20000"/>
              </a:spcAft>
              <a:buFontTx/>
              <a:buChar char="•"/>
            </a:pPr>
            <a:r>
              <a:rPr lang="en-US" altLang="en-US" sz="2800">
                <a:solidFill>
                  <a:schemeClr val="bg1"/>
                </a:solidFill>
              </a:rPr>
              <a:t>They also helped to find a more direct way to get West African gold.  </a:t>
            </a:r>
          </a:p>
          <a:p>
            <a:pPr>
              <a:lnSpc>
                <a:spcPct val="90000"/>
              </a:lnSpc>
              <a:spcBef>
                <a:spcPct val="20000"/>
              </a:spcBef>
              <a:spcAft>
                <a:spcPct val="20000"/>
              </a:spcAft>
              <a:buFontTx/>
              <a:buChar char="•"/>
            </a:pPr>
            <a:r>
              <a:rPr lang="en-US" altLang="en-US" sz="2800">
                <a:solidFill>
                  <a:srgbClr val="00FF00"/>
                </a:solidFill>
              </a:rPr>
              <a:t>Prince Henry of Portugal (also called Henry the Navigator) set up a center for exploration</a:t>
            </a:r>
            <a:r>
              <a:rPr lang="en-US" altLang="en-US" sz="2800">
                <a:solidFill>
                  <a:schemeClr val="bg1"/>
                </a:solidFill>
              </a:rPr>
              <a:t> so that scientists could share their knowledge with shipbuilders and sailors.</a:t>
            </a:r>
          </a:p>
        </p:txBody>
      </p:sp>
    </p:spTree>
    <p:extLst>
      <p:ext uri="{BB962C8B-B14F-4D97-AF65-F5344CB8AC3E}">
        <p14:creationId xmlns:p14="http://schemas.microsoft.com/office/powerpoint/2010/main" val="317463699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6045"/>
                                        </p:tgtEl>
                                        <p:attrNameLst>
                                          <p:attrName>style.visibility</p:attrName>
                                        </p:attrNameLst>
                                      </p:cBhvr>
                                      <p:to>
                                        <p:strVal val="visible"/>
                                      </p:to>
                                    </p:set>
                                    <p:animEffect transition="in" filter="checkerboard(across)">
                                      <p:cBhvr>
                                        <p:cTn id="7" dur="500"/>
                                        <p:tgtEl>
                                          <p:spTgt spid="8604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46"/>
                                        </p:tgtEl>
                                        <p:attrNameLst>
                                          <p:attrName>style.visibility</p:attrName>
                                        </p:attrNameLst>
                                      </p:cBhvr>
                                      <p:to>
                                        <p:strVal val="visible"/>
                                      </p:to>
                                    </p:set>
                                    <p:animEffect transition="in" filter="wipe(left)">
                                      <p:cBhvr>
                                        <p:cTn id="11" dur="500"/>
                                        <p:tgtEl>
                                          <p:spTgt spid="860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6048">
                                            <p:txEl>
                                              <p:pRg st="0" end="0"/>
                                            </p:txEl>
                                          </p:spTgt>
                                        </p:tgtEl>
                                        <p:attrNameLst>
                                          <p:attrName>style.visibility</p:attrName>
                                        </p:attrNameLst>
                                      </p:cBhvr>
                                      <p:to>
                                        <p:strVal val="visible"/>
                                      </p:to>
                                    </p:set>
                                    <p:animEffect transition="in" filter="wipe(left)">
                                      <p:cBhvr>
                                        <p:cTn id="16" dur="500"/>
                                        <p:tgtEl>
                                          <p:spTgt spid="860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6048">
                                            <p:txEl>
                                              <p:pRg st="1" end="1"/>
                                            </p:txEl>
                                          </p:spTgt>
                                        </p:tgtEl>
                                        <p:attrNameLst>
                                          <p:attrName>style.visibility</p:attrName>
                                        </p:attrNameLst>
                                      </p:cBhvr>
                                      <p:to>
                                        <p:strVal val="visible"/>
                                      </p:to>
                                    </p:set>
                                    <p:animEffect transition="in" filter="wipe(left)">
                                      <p:cBhvr>
                                        <p:cTn id="21" dur="500"/>
                                        <p:tgtEl>
                                          <p:spTgt spid="8604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048">
                                            <p:txEl>
                                              <p:pRg st="2" end="2"/>
                                            </p:txEl>
                                          </p:spTgt>
                                        </p:tgtEl>
                                        <p:attrNameLst>
                                          <p:attrName>style.visibility</p:attrName>
                                        </p:attrNameLst>
                                      </p:cBhvr>
                                      <p:to>
                                        <p:strVal val="visible"/>
                                      </p:to>
                                    </p:set>
                                    <p:animEffect transition="in" filter="wipe(left)">
                                      <p:cBhvr>
                                        <p:cTn id="26" dur="500"/>
                                        <p:tgtEl>
                                          <p:spTgt spid="860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utoUpdateAnimBg="0"/>
      <p:bldP spid="86046" grpId="0" autoUpdateAnimBg="0"/>
      <p:bldP spid="8604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71" name="Text Box 31"/>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Ships sailed south along the coast of West Africa (also called the Gold Coast) </a:t>
            </a:r>
            <a:r>
              <a:rPr lang="en-US" altLang="en-US" sz="2800">
                <a:solidFill>
                  <a:schemeClr val="bg1"/>
                </a:solidFill>
              </a:rPr>
              <a:t>where they traded for gold and ivory and began buying slaves in the mid-1400s.  </a:t>
            </a:r>
          </a:p>
        </p:txBody>
      </p:sp>
      <p:sp>
        <p:nvSpPr>
          <p:cNvPr id="87072" name="Text Box 32"/>
          <p:cNvSpPr txBox="1">
            <a:spLocks noChangeArrowheads="1"/>
          </p:cNvSpPr>
          <p:nvPr/>
        </p:nvSpPr>
        <p:spPr bwMode="auto">
          <a:xfrm>
            <a:off x="1744663" y="2901950"/>
            <a:ext cx="7170737"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00FF00"/>
                </a:solidFill>
              </a:rPr>
              <a:t>In 1487 </a:t>
            </a:r>
            <a:r>
              <a:rPr lang="en-US" altLang="en-US" sz="2800" dirty="0" err="1">
                <a:solidFill>
                  <a:srgbClr val="00FF00"/>
                </a:solidFill>
              </a:rPr>
              <a:t>Bartholomeu</a:t>
            </a:r>
            <a:r>
              <a:rPr lang="en-US" altLang="en-US" sz="2800" dirty="0">
                <a:solidFill>
                  <a:srgbClr val="00FF00"/>
                </a:solidFill>
              </a:rPr>
              <a:t> Dias explored the southernmost part of Africa.  </a:t>
            </a:r>
          </a:p>
          <a:p>
            <a:pPr>
              <a:lnSpc>
                <a:spcPct val="90000"/>
              </a:lnSpc>
              <a:spcBef>
                <a:spcPct val="20000"/>
              </a:spcBef>
              <a:spcAft>
                <a:spcPct val="20000"/>
              </a:spcAft>
              <a:buFontTx/>
              <a:buChar char="•"/>
            </a:pPr>
            <a:r>
              <a:rPr lang="en-US" altLang="en-US" sz="2800" dirty="0">
                <a:solidFill>
                  <a:schemeClr val="bg1"/>
                </a:solidFill>
              </a:rPr>
              <a:t>This became known as the Cape of </a:t>
            </a:r>
            <a:br>
              <a:rPr lang="en-US" altLang="en-US" sz="2800" dirty="0">
                <a:solidFill>
                  <a:schemeClr val="bg1"/>
                </a:solidFill>
              </a:rPr>
            </a:br>
            <a:r>
              <a:rPr lang="en-US" altLang="en-US" sz="2800" dirty="0">
                <a:solidFill>
                  <a:schemeClr val="bg1"/>
                </a:solidFill>
              </a:rPr>
              <a:t>Good Hope. </a:t>
            </a:r>
          </a:p>
          <a:p>
            <a:pPr>
              <a:lnSpc>
                <a:spcPct val="90000"/>
              </a:lnSpc>
              <a:spcBef>
                <a:spcPct val="20000"/>
              </a:spcBef>
              <a:spcAft>
                <a:spcPct val="20000"/>
              </a:spcAft>
              <a:buFontTx/>
              <a:buChar char="•"/>
            </a:pPr>
            <a:r>
              <a:rPr lang="en-US" altLang="en-US" sz="2800" dirty="0">
                <a:solidFill>
                  <a:schemeClr val="bg1"/>
                </a:solidFill>
              </a:rPr>
              <a:t>The king of Portugal hoped the passage around the tip of Africa would lead to a new route to India.</a:t>
            </a:r>
          </a:p>
        </p:txBody>
      </p:sp>
      <p:sp>
        <p:nvSpPr>
          <p:cNvPr id="67595" name="Text Box 33"/>
          <p:cNvSpPr txBox="1">
            <a:spLocks noChangeArrowheads="1"/>
          </p:cNvSpPr>
          <p:nvPr/>
        </p:nvSpPr>
        <p:spPr bwMode="black">
          <a:xfrm>
            <a:off x="1743075" y="639763"/>
            <a:ext cx="71723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Seeking New Trade Routes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44872524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71"/>
                                        </p:tgtEl>
                                        <p:attrNameLst>
                                          <p:attrName>style.visibility</p:attrName>
                                        </p:attrNameLst>
                                      </p:cBhvr>
                                      <p:to>
                                        <p:strVal val="visible"/>
                                      </p:to>
                                    </p:set>
                                    <p:animEffect transition="in" filter="wipe(left)">
                                      <p:cBhvr>
                                        <p:cTn id="7" dur="500"/>
                                        <p:tgtEl>
                                          <p:spTgt spid="87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72">
                                            <p:txEl>
                                              <p:pRg st="0" end="0"/>
                                            </p:txEl>
                                          </p:spTgt>
                                        </p:tgtEl>
                                        <p:attrNameLst>
                                          <p:attrName>style.visibility</p:attrName>
                                        </p:attrNameLst>
                                      </p:cBhvr>
                                      <p:to>
                                        <p:strVal val="visible"/>
                                      </p:to>
                                    </p:set>
                                    <p:animEffect transition="in" filter="wipe(left)">
                                      <p:cBhvr>
                                        <p:cTn id="12" dur="500"/>
                                        <p:tgtEl>
                                          <p:spTgt spid="870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72">
                                            <p:txEl>
                                              <p:pRg st="1" end="1"/>
                                            </p:txEl>
                                          </p:spTgt>
                                        </p:tgtEl>
                                        <p:attrNameLst>
                                          <p:attrName>style.visibility</p:attrName>
                                        </p:attrNameLst>
                                      </p:cBhvr>
                                      <p:to>
                                        <p:strVal val="visible"/>
                                      </p:to>
                                    </p:set>
                                    <p:animEffect transition="in" filter="wipe(left)">
                                      <p:cBhvr>
                                        <p:cTn id="17" dur="500"/>
                                        <p:tgtEl>
                                          <p:spTgt spid="870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72">
                                            <p:txEl>
                                              <p:pRg st="2" end="2"/>
                                            </p:txEl>
                                          </p:spTgt>
                                        </p:tgtEl>
                                        <p:attrNameLst>
                                          <p:attrName>style.visibility</p:attrName>
                                        </p:attrNameLst>
                                      </p:cBhvr>
                                      <p:to>
                                        <p:strVal val="visible"/>
                                      </p:to>
                                    </p:set>
                                    <p:animEffect transition="in" filter="wipe(left)">
                                      <p:cBhvr>
                                        <p:cTn id="22" dur="500"/>
                                        <p:tgtEl>
                                          <p:spTgt spid="870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1" grpId="0" autoUpdateAnimBg="0"/>
      <p:bldP spid="8707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4"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In 1497, Vasco da Gama sailed around the Cape of Good Hope.  </a:t>
            </a:r>
          </a:p>
        </p:txBody>
      </p:sp>
      <p:sp>
        <p:nvSpPr>
          <p:cNvPr id="70665" name="Text Box 16"/>
          <p:cNvSpPr txBox="1">
            <a:spLocks noChangeArrowheads="1"/>
          </p:cNvSpPr>
          <p:nvPr/>
        </p:nvSpPr>
        <p:spPr bwMode="black">
          <a:xfrm>
            <a:off x="1743075" y="639763"/>
            <a:ext cx="6562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Seeking New Trade Routes </a:t>
            </a:r>
            <a:r>
              <a:rPr lang="en-US" altLang="en-US" b="1">
                <a:solidFill>
                  <a:srgbClr val="F2CB68"/>
                </a:solidFill>
              </a:rPr>
              <a:t>(cont.)</a:t>
            </a:r>
            <a:r>
              <a:rPr lang="en-US" altLang="en-US" sz="3200" b="1">
                <a:solidFill>
                  <a:srgbClr val="F2CB68"/>
                </a:solidFill>
              </a:rPr>
              <a:t> </a:t>
            </a:r>
          </a:p>
        </p:txBody>
      </p:sp>
      <p:sp>
        <p:nvSpPr>
          <p:cNvPr id="296983" name="Text Box 23"/>
          <p:cNvSpPr txBox="1">
            <a:spLocks noChangeArrowheads="1"/>
          </p:cNvSpPr>
          <p:nvPr/>
        </p:nvSpPr>
        <p:spPr bwMode="auto">
          <a:xfrm>
            <a:off x="1744663" y="2133600"/>
            <a:ext cx="71707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He visited East African cities and reached India in 1498. </a:t>
            </a:r>
          </a:p>
        </p:txBody>
      </p:sp>
    </p:spTree>
    <p:extLst>
      <p:ext uri="{BB962C8B-B14F-4D97-AF65-F5344CB8AC3E}">
        <p14:creationId xmlns:p14="http://schemas.microsoft.com/office/powerpoint/2010/main" val="70224914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74"/>
                                        </p:tgtEl>
                                        <p:attrNameLst>
                                          <p:attrName>style.visibility</p:attrName>
                                        </p:attrNameLst>
                                      </p:cBhvr>
                                      <p:to>
                                        <p:strVal val="visible"/>
                                      </p:to>
                                    </p:set>
                                    <p:animEffect transition="in" filter="wipe(left)">
                                      <p:cBhvr>
                                        <p:cTn id="7" dur="500"/>
                                        <p:tgtEl>
                                          <p:spTgt spid="296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83">
                                            <p:txEl>
                                              <p:pRg st="0" end="0"/>
                                            </p:txEl>
                                          </p:spTgt>
                                        </p:tgtEl>
                                        <p:attrNameLst>
                                          <p:attrName>style.visibility</p:attrName>
                                        </p:attrNameLst>
                                      </p:cBhvr>
                                      <p:to>
                                        <p:strVal val="visible"/>
                                      </p:to>
                                    </p:set>
                                    <p:animEffect transition="in" filter="wipe(left)">
                                      <p:cBhvr>
                                        <p:cTn id="12" dur="500"/>
                                        <p:tgtEl>
                                          <p:spTgt spid="2969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4" grpId="0" autoUpdateAnimBg="0"/>
      <p:bldP spid="2969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3" name="Text Box 33"/>
          <p:cNvSpPr txBox="1">
            <a:spLocks noChangeArrowheads="1"/>
          </p:cNvSpPr>
          <p:nvPr/>
        </p:nvSpPr>
        <p:spPr bwMode="black">
          <a:xfrm>
            <a:off x="1743075" y="639763"/>
            <a:ext cx="59531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 </a:t>
            </a:r>
          </a:p>
        </p:txBody>
      </p:sp>
      <p:sp>
        <p:nvSpPr>
          <p:cNvPr id="92194" name="Text Box 34"/>
          <p:cNvSpPr txBox="1">
            <a:spLocks noChangeArrowheads="1"/>
          </p:cNvSpPr>
          <p:nvPr/>
        </p:nvSpPr>
        <p:spPr bwMode="auto">
          <a:xfrm>
            <a:off x="1744663" y="1635125"/>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Vikings reached North America and established settlements in Iceland and Greenland in the 800s and 900s.  </a:t>
            </a:r>
          </a:p>
        </p:txBody>
      </p:sp>
      <p:sp>
        <p:nvSpPr>
          <p:cNvPr id="92203" name="Text Box 43"/>
          <p:cNvSpPr txBox="1">
            <a:spLocks noChangeArrowheads="1"/>
          </p:cNvSpPr>
          <p:nvPr/>
        </p:nvSpPr>
        <p:spPr bwMode="auto">
          <a:xfrm>
            <a:off x="1627188" y="2743200"/>
            <a:ext cx="7170737"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Viking sailor Leif Eriksson explored land west of Greenland known as Vinland about the year 1000. </a:t>
            </a:r>
          </a:p>
          <a:p>
            <a:pPr>
              <a:lnSpc>
                <a:spcPct val="90000"/>
              </a:lnSpc>
              <a:spcBef>
                <a:spcPct val="20000"/>
              </a:spcBef>
              <a:spcAft>
                <a:spcPct val="20000"/>
              </a:spcAft>
              <a:buFontTx/>
              <a:buChar char="•"/>
            </a:pPr>
            <a:r>
              <a:rPr lang="en-US" altLang="en-US" sz="2800">
                <a:solidFill>
                  <a:schemeClr val="bg1"/>
                </a:solidFill>
              </a:rPr>
              <a:t>Historians think that Vinland was </a:t>
            </a:r>
            <a:br>
              <a:rPr lang="en-US" altLang="en-US" sz="2800">
                <a:solidFill>
                  <a:schemeClr val="bg1"/>
                </a:solidFill>
              </a:rPr>
            </a:br>
            <a:r>
              <a:rPr lang="en-US" altLang="en-US" sz="2800">
                <a:solidFill>
                  <a:schemeClr val="bg1"/>
                </a:solidFill>
              </a:rPr>
              <a:t>North America. </a:t>
            </a:r>
          </a:p>
          <a:p>
            <a:pPr>
              <a:lnSpc>
                <a:spcPct val="90000"/>
              </a:lnSpc>
              <a:spcBef>
                <a:spcPct val="20000"/>
              </a:spcBef>
              <a:spcAft>
                <a:spcPct val="20000"/>
              </a:spcAft>
              <a:buFontTx/>
              <a:buChar char="•"/>
            </a:pPr>
            <a:r>
              <a:rPr lang="en-US" altLang="en-US" sz="2800">
                <a:solidFill>
                  <a:schemeClr val="bg1"/>
                </a:solidFill>
              </a:rPr>
              <a:t>No one is sure what other parts of North America the Vikings explored. </a:t>
            </a:r>
          </a:p>
        </p:txBody>
      </p:sp>
    </p:spTree>
    <p:extLst>
      <p:ext uri="{BB962C8B-B14F-4D97-AF65-F5344CB8AC3E}">
        <p14:creationId xmlns:p14="http://schemas.microsoft.com/office/powerpoint/2010/main" val="84004746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93"/>
                                        </p:tgtEl>
                                        <p:attrNameLst>
                                          <p:attrName>style.visibility</p:attrName>
                                        </p:attrNameLst>
                                      </p:cBhvr>
                                      <p:to>
                                        <p:strVal val="visible"/>
                                      </p:to>
                                    </p:set>
                                    <p:animEffect transition="in" filter="checkerboard(across)">
                                      <p:cBhvr>
                                        <p:cTn id="7" dur="500"/>
                                        <p:tgtEl>
                                          <p:spTgt spid="921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94"/>
                                        </p:tgtEl>
                                        <p:attrNameLst>
                                          <p:attrName>style.visibility</p:attrName>
                                        </p:attrNameLst>
                                      </p:cBhvr>
                                      <p:to>
                                        <p:strVal val="visible"/>
                                      </p:to>
                                    </p:set>
                                    <p:animEffect transition="in" filter="wipe(left)">
                                      <p:cBhvr>
                                        <p:cTn id="11" dur="500"/>
                                        <p:tgtEl>
                                          <p:spTgt spid="92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203">
                                            <p:txEl>
                                              <p:pRg st="0" end="0"/>
                                            </p:txEl>
                                          </p:spTgt>
                                        </p:tgtEl>
                                        <p:attrNameLst>
                                          <p:attrName>style.visibility</p:attrName>
                                        </p:attrNameLst>
                                      </p:cBhvr>
                                      <p:to>
                                        <p:strVal val="visible"/>
                                      </p:to>
                                    </p:set>
                                    <p:animEffect transition="in" filter="wipe(left)">
                                      <p:cBhvr>
                                        <p:cTn id="16" dur="500"/>
                                        <p:tgtEl>
                                          <p:spTgt spid="922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203">
                                            <p:txEl>
                                              <p:pRg st="1" end="1"/>
                                            </p:txEl>
                                          </p:spTgt>
                                        </p:tgtEl>
                                        <p:attrNameLst>
                                          <p:attrName>style.visibility</p:attrName>
                                        </p:attrNameLst>
                                      </p:cBhvr>
                                      <p:to>
                                        <p:strVal val="visible"/>
                                      </p:to>
                                    </p:set>
                                    <p:animEffect transition="in" filter="wipe(left)">
                                      <p:cBhvr>
                                        <p:cTn id="21" dur="500"/>
                                        <p:tgtEl>
                                          <p:spTgt spid="9220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2203">
                                            <p:txEl>
                                              <p:pRg st="2" end="2"/>
                                            </p:txEl>
                                          </p:spTgt>
                                        </p:tgtEl>
                                        <p:attrNameLst>
                                          <p:attrName>style.visibility</p:attrName>
                                        </p:attrNameLst>
                                      </p:cBhvr>
                                      <p:to>
                                        <p:strVal val="visible"/>
                                      </p:to>
                                    </p:set>
                                    <p:animEffect transition="in" filter="wipe(left)">
                                      <p:cBhvr>
                                        <p:cTn id="26" dur="500"/>
                                        <p:tgtEl>
                                          <p:spTgt spid="92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3" grpId="0" autoUpdateAnimBg="0"/>
      <p:bldP spid="92194" grpId="0" autoUpdateAnimBg="0"/>
      <p:bldP spid="922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7" name="Text Box 33"/>
          <p:cNvSpPr txBox="1">
            <a:spLocks noChangeArrowheads="1"/>
          </p:cNvSpPr>
          <p:nvPr/>
        </p:nvSpPr>
        <p:spPr bwMode="auto">
          <a:xfrm>
            <a:off x="1744663" y="1635125"/>
            <a:ext cx="64087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Queen Isabella of Spain sponsored Columbus on his first voyage in August 1492.  </a:t>
            </a:r>
          </a:p>
        </p:txBody>
      </p:sp>
      <p:sp>
        <p:nvSpPr>
          <p:cNvPr id="73737" name="Text Box 35"/>
          <p:cNvSpPr txBox="1">
            <a:spLocks noChangeArrowheads="1"/>
          </p:cNvSpPr>
          <p:nvPr/>
        </p:nvSpPr>
        <p:spPr bwMode="black">
          <a:xfrm>
            <a:off x="1743075" y="639763"/>
            <a:ext cx="61055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a:t>
            </a:r>
            <a:r>
              <a:rPr lang="en-US" altLang="en-US" b="1">
                <a:solidFill>
                  <a:srgbClr val="F2CB68"/>
                </a:solidFill>
              </a:rPr>
              <a:t> (cont.) </a:t>
            </a:r>
          </a:p>
        </p:txBody>
      </p:sp>
      <p:sp>
        <p:nvSpPr>
          <p:cNvPr id="93227" name="Text Box 43"/>
          <p:cNvSpPr txBox="1">
            <a:spLocks noChangeArrowheads="1"/>
          </p:cNvSpPr>
          <p:nvPr/>
        </p:nvSpPr>
        <p:spPr bwMode="auto">
          <a:xfrm>
            <a:off x="1744663" y="2960688"/>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He set out with three ships to find a route to Asia. </a:t>
            </a:r>
          </a:p>
          <a:p>
            <a:pPr>
              <a:lnSpc>
                <a:spcPct val="90000"/>
              </a:lnSpc>
              <a:spcBef>
                <a:spcPct val="20000"/>
              </a:spcBef>
              <a:spcAft>
                <a:spcPct val="20000"/>
              </a:spcAft>
              <a:buFontTx/>
              <a:buChar char="•"/>
            </a:pPr>
            <a:r>
              <a:rPr lang="en-US" altLang="en-US" sz="2800" dirty="0">
                <a:solidFill>
                  <a:srgbClr val="00FF00"/>
                </a:solidFill>
              </a:rPr>
              <a:t>On October 12, 1492, he spotted land, </a:t>
            </a:r>
            <a:r>
              <a:rPr lang="en-US" altLang="en-US" sz="2800" dirty="0">
                <a:solidFill>
                  <a:schemeClr val="bg1"/>
                </a:solidFill>
              </a:rPr>
              <a:t>named it San Salvador, and claimed it for Spain. </a:t>
            </a:r>
          </a:p>
          <a:p>
            <a:pPr>
              <a:lnSpc>
                <a:spcPct val="90000"/>
              </a:lnSpc>
              <a:spcBef>
                <a:spcPct val="20000"/>
              </a:spcBef>
              <a:spcAft>
                <a:spcPct val="20000"/>
              </a:spcAft>
              <a:buFontTx/>
              <a:buChar char="•"/>
            </a:pPr>
            <a:r>
              <a:rPr lang="en-US" altLang="en-US" sz="2800" dirty="0">
                <a:solidFill>
                  <a:schemeClr val="bg1"/>
                </a:solidFill>
              </a:rPr>
              <a:t>He did not know that he had reached the Americas. He was convinced that he had reached the East Indies.</a:t>
            </a:r>
          </a:p>
        </p:txBody>
      </p:sp>
    </p:spTree>
    <p:extLst>
      <p:ext uri="{BB962C8B-B14F-4D97-AF65-F5344CB8AC3E}">
        <p14:creationId xmlns:p14="http://schemas.microsoft.com/office/powerpoint/2010/main" val="278282301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17"/>
                                        </p:tgtEl>
                                        <p:attrNameLst>
                                          <p:attrName>style.visibility</p:attrName>
                                        </p:attrNameLst>
                                      </p:cBhvr>
                                      <p:to>
                                        <p:strVal val="visible"/>
                                      </p:to>
                                    </p:set>
                                    <p:animEffect transition="in" filter="wipe(left)">
                                      <p:cBhvr>
                                        <p:cTn id="7" dur="500"/>
                                        <p:tgtEl>
                                          <p:spTgt spid="93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27">
                                            <p:txEl>
                                              <p:pRg st="0" end="0"/>
                                            </p:txEl>
                                          </p:spTgt>
                                        </p:tgtEl>
                                        <p:attrNameLst>
                                          <p:attrName>style.visibility</p:attrName>
                                        </p:attrNameLst>
                                      </p:cBhvr>
                                      <p:to>
                                        <p:strVal val="visible"/>
                                      </p:to>
                                    </p:set>
                                    <p:animEffect transition="in" filter="wipe(left)">
                                      <p:cBhvr>
                                        <p:cTn id="12" dur="500"/>
                                        <p:tgtEl>
                                          <p:spTgt spid="93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227">
                                            <p:txEl>
                                              <p:pRg st="1" end="1"/>
                                            </p:txEl>
                                          </p:spTgt>
                                        </p:tgtEl>
                                        <p:attrNameLst>
                                          <p:attrName>style.visibility</p:attrName>
                                        </p:attrNameLst>
                                      </p:cBhvr>
                                      <p:to>
                                        <p:strVal val="visible"/>
                                      </p:to>
                                    </p:set>
                                    <p:animEffect transition="in" filter="wipe(left)">
                                      <p:cBhvr>
                                        <p:cTn id="17" dur="500"/>
                                        <p:tgtEl>
                                          <p:spTgt spid="932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227">
                                            <p:txEl>
                                              <p:pRg st="2" end="2"/>
                                            </p:txEl>
                                          </p:spTgt>
                                        </p:tgtEl>
                                        <p:attrNameLst>
                                          <p:attrName>style.visibility</p:attrName>
                                        </p:attrNameLst>
                                      </p:cBhvr>
                                      <p:to>
                                        <p:strVal val="visible"/>
                                      </p:to>
                                    </p:set>
                                    <p:animEffect transition="in" filter="wipe(left)">
                                      <p:cBhvr>
                                        <p:cTn id="22" dur="500"/>
                                        <p:tgtEl>
                                          <p:spTgt spid="93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7" grpId="0" autoUpdateAnimBg="0"/>
      <p:bldP spid="9322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22" name="Text Box 14"/>
          <p:cNvSpPr txBox="1">
            <a:spLocks noChangeArrowheads="1"/>
          </p:cNvSpPr>
          <p:nvPr/>
        </p:nvSpPr>
        <p:spPr bwMode="auto">
          <a:xfrm>
            <a:off x="1744663" y="1635125"/>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Columbus made three additional voyages in 1493, 1498, and 1502.  </a:t>
            </a:r>
          </a:p>
        </p:txBody>
      </p:sp>
      <p:sp>
        <p:nvSpPr>
          <p:cNvPr id="74762" name="Text Box 22"/>
          <p:cNvSpPr txBox="1">
            <a:spLocks noChangeArrowheads="1"/>
          </p:cNvSpPr>
          <p:nvPr/>
        </p:nvSpPr>
        <p:spPr bwMode="black">
          <a:xfrm>
            <a:off x="1743075" y="639763"/>
            <a:ext cx="61055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a:t>
            </a:r>
            <a:r>
              <a:rPr lang="en-US" altLang="en-US" b="1">
                <a:solidFill>
                  <a:srgbClr val="F2CB68"/>
                </a:solidFill>
              </a:rPr>
              <a:t> (cont.) </a:t>
            </a:r>
          </a:p>
        </p:txBody>
      </p:sp>
      <p:sp>
        <p:nvSpPr>
          <p:cNvPr id="299033" name="Text Box 25"/>
          <p:cNvSpPr txBox="1">
            <a:spLocks noChangeArrowheads="1"/>
          </p:cNvSpPr>
          <p:nvPr/>
        </p:nvSpPr>
        <p:spPr bwMode="auto">
          <a:xfrm>
            <a:off x="1744663" y="2579688"/>
            <a:ext cx="71707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00FF00"/>
                </a:solidFill>
              </a:rPr>
              <a:t>He explored the Caribbean islands </a:t>
            </a:r>
            <a:r>
              <a:rPr lang="en-US" altLang="en-US" sz="2800" dirty="0">
                <a:solidFill>
                  <a:schemeClr val="bg1"/>
                </a:solidFill>
              </a:rPr>
              <a:t>of Hispaniola, Cuba, and Jamaica and sailed along the coasts of Central America and northern South America.  </a:t>
            </a:r>
          </a:p>
          <a:p>
            <a:pPr>
              <a:lnSpc>
                <a:spcPct val="90000"/>
              </a:lnSpc>
              <a:spcBef>
                <a:spcPct val="20000"/>
              </a:spcBef>
              <a:spcAft>
                <a:spcPct val="20000"/>
              </a:spcAft>
              <a:buFontTx/>
              <a:buChar char="•"/>
            </a:pPr>
            <a:r>
              <a:rPr lang="en-US" altLang="en-US" sz="2800" dirty="0">
                <a:solidFill>
                  <a:srgbClr val="00FF00"/>
                </a:solidFill>
              </a:rPr>
              <a:t>He claimed these lands for Spain. </a:t>
            </a:r>
          </a:p>
        </p:txBody>
      </p:sp>
    </p:spTree>
    <p:extLst>
      <p:ext uri="{BB962C8B-B14F-4D97-AF65-F5344CB8AC3E}">
        <p14:creationId xmlns:p14="http://schemas.microsoft.com/office/powerpoint/2010/main" val="141066920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9022"/>
                                        </p:tgtEl>
                                        <p:attrNameLst>
                                          <p:attrName>style.visibility</p:attrName>
                                        </p:attrNameLst>
                                      </p:cBhvr>
                                      <p:to>
                                        <p:strVal val="visible"/>
                                      </p:to>
                                    </p:set>
                                    <p:animEffect transition="in" filter="wipe(left)">
                                      <p:cBhvr>
                                        <p:cTn id="7" dur="500"/>
                                        <p:tgtEl>
                                          <p:spTgt spid="299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33">
                                            <p:txEl>
                                              <p:pRg st="0" end="0"/>
                                            </p:txEl>
                                          </p:spTgt>
                                        </p:tgtEl>
                                        <p:attrNameLst>
                                          <p:attrName>style.visibility</p:attrName>
                                        </p:attrNameLst>
                                      </p:cBhvr>
                                      <p:to>
                                        <p:strVal val="visible"/>
                                      </p:to>
                                    </p:set>
                                    <p:animEffect transition="in" filter="wipe(left)">
                                      <p:cBhvr>
                                        <p:cTn id="12" dur="500"/>
                                        <p:tgtEl>
                                          <p:spTgt spid="2990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33">
                                            <p:txEl>
                                              <p:pRg st="1" end="1"/>
                                            </p:txEl>
                                          </p:spTgt>
                                        </p:tgtEl>
                                        <p:attrNameLst>
                                          <p:attrName>style.visibility</p:attrName>
                                        </p:attrNameLst>
                                      </p:cBhvr>
                                      <p:to>
                                        <p:strVal val="visible"/>
                                      </p:to>
                                    </p:set>
                                    <p:animEffect transition="in" filter="wipe(left)">
                                      <p:cBhvr>
                                        <p:cTn id="17" dur="500"/>
                                        <p:tgtEl>
                                          <p:spTgt spid="2990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22" grpId="0" autoUpdateAnimBg="0"/>
      <p:bldP spid="29903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8" name="Text Box 14"/>
          <p:cNvSpPr txBox="1">
            <a:spLocks noChangeArrowheads="1"/>
          </p:cNvSpPr>
          <p:nvPr/>
        </p:nvSpPr>
        <p:spPr bwMode="auto">
          <a:xfrm>
            <a:off x="1744663" y="1635125"/>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The Treaty of Tordesillas was signed by Spain and Portugal to clarify</a:t>
            </a:r>
            <a:r>
              <a:rPr lang="en-US" altLang="en-US" sz="2800">
                <a:solidFill>
                  <a:schemeClr val="bg1"/>
                </a:solidFill>
              </a:rPr>
              <a:t> the </a:t>
            </a:r>
            <a:r>
              <a:rPr lang="en-US" altLang="en-US" sz="2800" b="1">
                <a:solidFill>
                  <a:srgbClr val="8DC6DF"/>
                </a:solidFill>
              </a:rPr>
              <a:t>line of demarcation</a:t>
            </a:r>
            <a:r>
              <a:rPr lang="en-US" altLang="en-US" sz="2800">
                <a:solidFill>
                  <a:schemeClr val="bg1"/>
                </a:solidFill>
              </a:rPr>
              <a:t> between their lands in the Americas.  </a:t>
            </a:r>
          </a:p>
        </p:txBody>
      </p:sp>
      <p:sp>
        <p:nvSpPr>
          <p:cNvPr id="323599" name="Text Box 15"/>
          <p:cNvSpPr txBox="1">
            <a:spLocks noChangeArrowheads="1"/>
          </p:cNvSpPr>
          <p:nvPr/>
        </p:nvSpPr>
        <p:spPr bwMode="auto">
          <a:xfrm>
            <a:off x="1744663" y="3344863"/>
            <a:ext cx="7170737" cy="29527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treaty moved the line farther west so that Portugal would not be at a disadvantage.  </a:t>
            </a:r>
          </a:p>
          <a:p>
            <a:pPr>
              <a:lnSpc>
                <a:spcPct val="90000"/>
              </a:lnSpc>
              <a:spcBef>
                <a:spcPct val="20000"/>
              </a:spcBef>
              <a:spcAft>
                <a:spcPct val="20000"/>
              </a:spcAft>
              <a:buFontTx/>
              <a:buChar char="•"/>
            </a:pPr>
            <a:r>
              <a:rPr lang="en-US" altLang="en-US" sz="2800">
                <a:solidFill>
                  <a:schemeClr val="bg1"/>
                </a:solidFill>
              </a:rPr>
              <a:t>Spain was to have control of all the lands to the west of the line, and Portugal was to have </a:t>
            </a:r>
            <a:r>
              <a:rPr lang="en-US" altLang="en-US" sz="2800">
                <a:solidFill>
                  <a:srgbClr val="00FF00"/>
                </a:solidFill>
              </a:rPr>
              <a:t>control of all the lands </a:t>
            </a:r>
            <a:r>
              <a:rPr lang="en-US" altLang="en-US" sz="2800">
                <a:solidFill>
                  <a:schemeClr val="bg1"/>
                </a:solidFill>
              </a:rPr>
              <a:t>to the east of the line.</a:t>
            </a:r>
          </a:p>
        </p:txBody>
      </p:sp>
      <p:sp>
        <p:nvSpPr>
          <p:cNvPr id="75788" name="Text Box 22"/>
          <p:cNvSpPr txBox="1">
            <a:spLocks noChangeArrowheads="1"/>
          </p:cNvSpPr>
          <p:nvPr/>
        </p:nvSpPr>
        <p:spPr bwMode="black">
          <a:xfrm>
            <a:off x="1743075" y="639763"/>
            <a:ext cx="61055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a:t>
            </a:r>
            <a:r>
              <a:rPr lang="en-US" altLang="en-US" b="1">
                <a:solidFill>
                  <a:srgbClr val="F2CB68"/>
                </a:solidFill>
              </a:rPr>
              <a:t> (cont.) </a:t>
            </a:r>
          </a:p>
        </p:txBody>
      </p:sp>
    </p:spTree>
    <p:extLst>
      <p:ext uri="{BB962C8B-B14F-4D97-AF65-F5344CB8AC3E}">
        <p14:creationId xmlns:p14="http://schemas.microsoft.com/office/powerpoint/2010/main" val="390561098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3598"/>
                                        </p:tgtEl>
                                        <p:attrNameLst>
                                          <p:attrName>style.visibility</p:attrName>
                                        </p:attrNameLst>
                                      </p:cBhvr>
                                      <p:to>
                                        <p:strVal val="visible"/>
                                      </p:to>
                                    </p:set>
                                    <p:animEffect transition="in" filter="wipe(left)">
                                      <p:cBhvr>
                                        <p:cTn id="7" dur="500"/>
                                        <p:tgtEl>
                                          <p:spTgt spid="3235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99">
                                            <p:txEl>
                                              <p:pRg st="0" end="0"/>
                                            </p:txEl>
                                          </p:spTgt>
                                        </p:tgtEl>
                                        <p:attrNameLst>
                                          <p:attrName>style.visibility</p:attrName>
                                        </p:attrNameLst>
                                      </p:cBhvr>
                                      <p:to>
                                        <p:strVal val="visible"/>
                                      </p:to>
                                    </p:set>
                                    <p:animEffect transition="in" filter="wipe(left)">
                                      <p:cBhvr>
                                        <p:cTn id="12" dur="500"/>
                                        <p:tgtEl>
                                          <p:spTgt spid="3235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3599">
                                            <p:txEl>
                                              <p:pRg st="1" end="1"/>
                                            </p:txEl>
                                          </p:spTgt>
                                        </p:tgtEl>
                                        <p:attrNameLst>
                                          <p:attrName>style.visibility</p:attrName>
                                        </p:attrNameLst>
                                      </p:cBhvr>
                                      <p:to>
                                        <p:strVal val="visible"/>
                                      </p:to>
                                    </p:set>
                                    <p:animEffect transition="in" filter="wipe(left)">
                                      <p:cBhvr>
                                        <p:cTn id="17" dur="500"/>
                                        <p:tgtEl>
                                          <p:spTgt spid="3235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8" grpId="0" autoUpdateAnimBg="0"/>
      <p:bldP spid="3235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66" name="Text Box 14"/>
          <p:cNvSpPr txBox="1">
            <a:spLocks noChangeArrowheads="1"/>
          </p:cNvSpPr>
          <p:nvPr/>
        </p:nvSpPr>
        <p:spPr bwMode="auto">
          <a:xfrm>
            <a:off x="1744663" y="1635125"/>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Amerigo Vespucci </a:t>
            </a:r>
            <a:r>
              <a:rPr lang="en-US" altLang="en-US" sz="2800">
                <a:solidFill>
                  <a:schemeClr val="bg1"/>
                </a:solidFill>
              </a:rPr>
              <a:t>mapped South America’s coastline in 1499. </a:t>
            </a:r>
            <a:endParaRPr lang="en-US" altLang="en-US" sz="1600" b="1">
              <a:solidFill>
                <a:srgbClr val="F2CB68"/>
              </a:solidFill>
            </a:endParaRPr>
          </a:p>
        </p:txBody>
      </p:sp>
      <p:sp>
        <p:nvSpPr>
          <p:cNvPr id="77834" name="Text Box 21"/>
          <p:cNvSpPr txBox="1">
            <a:spLocks noChangeArrowheads="1"/>
          </p:cNvSpPr>
          <p:nvPr/>
        </p:nvSpPr>
        <p:spPr bwMode="black">
          <a:xfrm>
            <a:off x="1743075" y="639763"/>
            <a:ext cx="61055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a:t>
            </a:r>
            <a:r>
              <a:rPr lang="en-US" altLang="en-US" b="1">
                <a:solidFill>
                  <a:srgbClr val="F2CB68"/>
                </a:solidFill>
              </a:rPr>
              <a:t> (cont.) </a:t>
            </a:r>
          </a:p>
        </p:txBody>
      </p:sp>
      <p:sp>
        <p:nvSpPr>
          <p:cNvPr id="407575" name="Text Box 23"/>
          <p:cNvSpPr txBox="1">
            <a:spLocks noChangeArrowheads="1"/>
          </p:cNvSpPr>
          <p:nvPr/>
        </p:nvSpPr>
        <p:spPr bwMode="auto">
          <a:xfrm>
            <a:off x="1743075" y="2581275"/>
            <a:ext cx="7323138"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He </a:t>
            </a:r>
            <a:r>
              <a:rPr lang="en-US" altLang="en-US" sz="2800">
                <a:solidFill>
                  <a:srgbClr val="00FF00"/>
                </a:solidFill>
              </a:rPr>
              <a:t>concluded South America was a continent, but not part of Asia. </a:t>
            </a:r>
          </a:p>
          <a:p>
            <a:pPr>
              <a:lnSpc>
                <a:spcPct val="90000"/>
              </a:lnSpc>
              <a:spcBef>
                <a:spcPct val="20000"/>
              </a:spcBef>
              <a:spcAft>
                <a:spcPct val="20000"/>
              </a:spcAft>
              <a:buFontTx/>
              <a:buChar char="•"/>
            </a:pPr>
            <a:r>
              <a:rPr lang="en-US" altLang="en-US" sz="2800">
                <a:solidFill>
                  <a:schemeClr val="bg1"/>
                </a:solidFill>
              </a:rPr>
              <a:t>European geographers called the continent America, in honor of Amerigo Vespucci. </a:t>
            </a:r>
          </a:p>
          <a:p>
            <a:pPr>
              <a:lnSpc>
                <a:spcPct val="90000"/>
              </a:lnSpc>
              <a:spcBef>
                <a:spcPct val="20000"/>
              </a:spcBef>
              <a:spcAft>
                <a:spcPct val="20000"/>
              </a:spcAft>
              <a:buFontTx/>
              <a:buChar char="•"/>
            </a:pPr>
            <a:r>
              <a:rPr lang="en-US" altLang="en-US" sz="2800">
                <a:solidFill>
                  <a:srgbClr val="00FF00"/>
                </a:solidFill>
              </a:rPr>
              <a:t>Vasco Núñez de Balboa claimed the Pacific</a:t>
            </a:r>
            <a:r>
              <a:rPr lang="en-US" altLang="en-US" sz="2800">
                <a:solidFill>
                  <a:schemeClr val="bg1"/>
                </a:solidFill>
              </a:rPr>
              <a:t> and adjoining lands for Spain. </a:t>
            </a:r>
          </a:p>
        </p:txBody>
      </p:sp>
    </p:spTree>
    <p:extLst>
      <p:ext uri="{BB962C8B-B14F-4D97-AF65-F5344CB8AC3E}">
        <p14:creationId xmlns:p14="http://schemas.microsoft.com/office/powerpoint/2010/main" val="246563418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7566"/>
                                        </p:tgtEl>
                                        <p:attrNameLst>
                                          <p:attrName>style.visibility</p:attrName>
                                        </p:attrNameLst>
                                      </p:cBhvr>
                                      <p:to>
                                        <p:strVal val="visible"/>
                                      </p:to>
                                    </p:set>
                                    <p:animEffect transition="in" filter="wipe(left)">
                                      <p:cBhvr>
                                        <p:cTn id="7" dur="500"/>
                                        <p:tgtEl>
                                          <p:spTgt spid="407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75">
                                            <p:txEl>
                                              <p:pRg st="0" end="0"/>
                                            </p:txEl>
                                          </p:spTgt>
                                        </p:tgtEl>
                                        <p:attrNameLst>
                                          <p:attrName>style.visibility</p:attrName>
                                        </p:attrNameLst>
                                      </p:cBhvr>
                                      <p:to>
                                        <p:strVal val="visible"/>
                                      </p:to>
                                    </p:set>
                                    <p:animEffect transition="in" filter="wipe(left)">
                                      <p:cBhvr>
                                        <p:cTn id="12" dur="500"/>
                                        <p:tgtEl>
                                          <p:spTgt spid="4075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7575">
                                            <p:txEl>
                                              <p:pRg st="1" end="1"/>
                                            </p:txEl>
                                          </p:spTgt>
                                        </p:tgtEl>
                                        <p:attrNameLst>
                                          <p:attrName>style.visibility</p:attrName>
                                        </p:attrNameLst>
                                      </p:cBhvr>
                                      <p:to>
                                        <p:strVal val="visible"/>
                                      </p:to>
                                    </p:set>
                                    <p:animEffect transition="in" filter="wipe(left)">
                                      <p:cBhvr>
                                        <p:cTn id="17" dur="500"/>
                                        <p:tgtEl>
                                          <p:spTgt spid="4075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7575">
                                            <p:txEl>
                                              <p:pRg st="2" end="2"/>
                                            </p:txEl>
                                          </p:spTgt>
                                        </p:tgtEl>
                                        <p:attrNameLst>
                                          <p:attrName>style.visibility</p:attrName>
                                        </p:attrNameLst>
                                      </p:cBhvr>
                                      <p:to>
                                        <p:strVal val="visible"/>
                                      </p:to>
                                    </p:set>
                                    <p:animEffect transition="in" filter="wipe(left)">
                                      <p:cBhvr>
                                        <p:cTn id="22" dur="500"/>
                                        <p:tgtEl>
                                          <p:spTgt spid="4075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6" grpId="0" autoUpdateAnimBg="0"/>
      <p:bldP spid="40757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46" name="Text Box 14"/>
          <p:cNvSpPr txBox="1">
            <a:spLocks noChangeArrowheads="1"/>
          </p:cNvSpPr>
          <p:nvPr/>
        </p:nvSpPr>
        <p:spPr bwMode="auto">
          <a:xfrm>
            <a:off x="1744663" y="1635125"/>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FF00"/>
                </a:solidFill>
              </a:rPr>
              <a:t>Ferdinand Magellan, sailing from Spain in 1519, found a passage to the Pacific, the </a:t>
            </a:r>
            <a:r>
              <a:rPr lang="en-US" altLang="en-US" sz="2800" b="1">
                <a:solidFill>
                  <a:srgbClr val="00FF00"/>
                </a:solidFill>
              </a:rPr>
              <a:t>Strait</a:t>
            </a:r>
            <a:r>
              <a:rPr lang="en-US" altLang="en-US" sz="2800">
                <a:solidFill>
                  <a:srgbClr val="00FF00"/>
                </a:solidFill>
              </a:rPr>
              <a:t> of Magellan. </a:t>
            </a:r>
            <a:endParaRPr lang="en-US" altLang="en-US" sz="1600" b="1">
              <a:solidFill>
                <a:srgbClr val="00FF00"/>
              </a:solidFill>
            </a:endParaRPr>
          </a:p>
        </p:txBody>
      </p:sp>
      <p:sp>
        <p:nvSpPr>
          <p:cNvPr id="78858" name="Text Box 22"/>
          <p:cNvSpPr txBox="1">
            <a:spLocks noChangeArrowheads="1"/>
          </p:cNvSpPr>
          <p:nvPr/>
        </p:nvSpPr>
        <p:spPr bwMode="black">
          <a:xfrm>
            <a:off x="1743075" y="639763"/>
            <a:ext cx="61055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Columbus Crosses </a:t>
            </a:r>
            <a:br>
              <a:rPr lang="en-US" altLang="en-US" sz="3200" b="1">
                <a:solidFill>
                  <a:srgbClr val="F2CB68"/>
                </a:solidFill>
              </a:rPr>
            </a:br>
            <a:r>
              <a:rPr lang="en-US" altLang="en-US" sz="3200" b="1">
                <a:solidFill>
                  <a:srgbClr val="F2CB68"/>
                </a:solidFill>
              </a:rPr>
              <a:t>the Atlantic</a:t>
            </a:r>
            <a:r>
              <a:rPr lang="en-US" altLang="en-US" b="1">
                <a:solidFill>
                  <a:srgbClr val="F2CB68"/>
                </a:solidFill>
              </a:rPr>
              <a:t> (cont.) </a:t>
            </a:r>
          </a:p>
        </p:txBody>
      </p:sp>
      <p:sp>
        <p:nvSpPr>
          <p:cNvPr id="402456" name="Text Box 24"/>
          <p:cNvSpPr txBox="1">
            <a:spLocks noChangeArrowheads="1"/>
          </p:cNvSpPr>
          <p:nvPr/>
        </p:nvSpPr>
        <p:spPr bwMode="auto">
          <a:xfrm>
            <a:off x="1744663" y="2960688"/>
            <a:ext cx="7399337"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Magellan sailed around South America and toward Spain. </a:t>
            </a:r>
          </a:p>
          <a:p>
            <a:pPr>
              <a:lnSpc>
                <a:spcPct val="90000"/>
              </a:lnSpc>
              <a:spcBef>
                <a:spcPct val="20000"/>
              </a:spcBef>
              <a:spcAft>
                <a:spcPct val="20000"/>
              </a:spcAft>
              <a:buFontTx/>
              <a:buChar char="•"/>
            </a:pPr>
            <a:r>
              <a:rPr lang="en-US" altLang="en-US" sz="2800" dirty="0">
                <a:solidFill>
                  <a:srgbClr val="00FF00"/>
                </a:solidFill>
              </a:rPr>
              <a:t>Magellan was killed in an island battle along the way</a:t>
            </a:r>
            <a:r>
              <a:rPr lang="en-US" altLang="en-US" sz="2800" dirty="0">
                <a:solidFill>
                  <a:schemeClr val="bg1"/>
                </a:solidFill>
              </a:rPr>
              <a:t>, but a small number of his crew made it all the way to Spain.  </a:t>
            </a:r>
          </a:p>
          <a:p>
            <a:pPr>
              <a:lnSpc>
                <a:spcPct val="90000"/>
              </a:lnSpc>
              <a:spcBef>
                <a:spcPct val="20000"/>
              </a:spcBef>
              <a:spcAft>
                <a:spcPct val="20000"/>
              </a:spcAft>
              <a:buFontTx/>
              <a:buChar char="•"/>
            </a:pPr>
            <a:r>
              <a:rPr lang="en-US" altLang="en-US" sz="2800" dirty="0">
                <a:solidFill>
                  <a:schemeClr val="bg1"/>
                </a:solidFill>
              </a:rPr>
              <a:t>The </a:t>
            </a:r>
            <a:r>
              <a:rPr lang="en-US" altLang="en-US" sz="2800" dirty="0">
                <a:solidFill>
                  <a:srgbClr val="00FF00"/>
                </a:solidFill>
              </a:rPr>
              <a:t>crew became the first to </a:t>
            </a:r>
            <a:r>
              <a:rPr lang="en-US" altLang="en-US" sz="2800" b="1" dirty="0">
                <a:solidFill>
                  <a:srgbClr val="00FF00"/>
                </a:solidFill>
              </a:rPr>
              <a:t>circumnavigate</a:t>
            </a:r>
            <a:r>
              <a:rPr lang="en-US" altLang="en-US" sz="2800" dirty="0">
                <a:solidFill>
                  <a:srgbClr val="00FF00"/>
                </a:solidFill>
              </a:rPr>
              <a:t> the world.</a:t>
            </a:r>
          </a:p>
        </p:txBody>
      </p:sp>
    </p:spTree>
    <p:extLst>
      <p:ext uri="{BB962C8B-B14F-4D97-AF65-F5344CB8AC3E}">
        <p14:creationId xmlns:p14="http://schemas.microsoft.com/office/powerpoint/2010/main" val="41288240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2446"/>
                                        </p:tgtEl>
                                        <p:attrNameLst>
                                          <p:attrName>style.visibility</p:attrName>
                                        </p:attrNameLst>
                                      </p:cBhvr>
                                      <p:to>
                                        <p:strVal val="visible"/>
                                      </p:to>
                                    </p:set>
                                    <p:animEffect transition="in" filter="wipe(left)">
                                      <p:cBhvr>
                                        <p:cTn id="7" dur="500"/>
                                        <p:tgtEl>
                                          <p:spTgt spid="402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56">
                                            <p:txEl>
                                              <p:pRg st="0" end="0"/>
                                            </p:txEl>
                                          </p:spTgt>
                                        </p:tgtEl>
                                        <p:attrNameLst>
                                          <p:attrName>style.visibility</p:attrName>
                                        </p:attrNameLst>
                                      </p:cBhvr>
                                      <p:to>
                                        <p:strVal val="visible"/>
                                      </p:to>
                                    </p:set>
                                    <p:animEffect transition="in" filter="wipe(left)">
                                      <p:cBhvr>
                                        <p:cTn id="12" dur="500"/>
                                        <p:tgtEl>
                                          <p:spTgt spid="4024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2456">
                                            <p:txEl>
                                              <p:pRg st="1" end="1"/>
                                            </p:txEl>
                                          </p:spTgt>
                                        </p:tgtEl>
                                        <p:attrNameLst>
                                          <p:attrName>style.visibility</p:attrName>
                                        </p:attrNameLst>
                                      </p:cBhvr>
                                      <p:to>
                                        <p:strVal val="visible"/>
                                      </p:to>
                                    </p:set>
                                    <p:animEffect transition="in" filter="wipe(left)">
                                      <p:cBhvr>
                                        <p:cTn id="17" dur="500"/>
                                        <p:tgtEl>
                                          <p:spTgt spid="4024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2456">
                                            <p:txEl>
                                              <p:pRg st="2" end="2"/>
                                            </p:txEl>
                                          </p:spTgt>
                                        </p:tgtEl>
                                        <p:attrNameLst>
                                          <p:attrName>style.visibility</p:attrName>
                                        </p:attrNameLst>
                                      </p:cBhvr>
                                      <p:to>
                                        <p:strVal val="visible"/>
                                      </p:to>
                                    </p:set>
                                    <p:animEffect transition="in" filter="wipe(left)">
                                      <p:cBhvr>
                                        <p:cTn id="22" dur="500"/>
                                        <p:tgtEl>
                                          <p:spTgt spid="4024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6" grpId="0" autoUpdateAnimBg="0"/>
      <p:bldP spid="40245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6" name="Text Box 3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7792" name="Text Box 32"/>
          <p:cNvSpPr txBox="1">
            <a:spLocks noChangeArrowheads="1"/>
          </p:cNvSpPr>
          <p:nvPr/>
        </p:nvSpPr>
        <p:spPr bwMode="auto">
          <a:xfrm>
            <a:off x="1743075" y="1676400"/>
            <a:ext cx="7019925" cy="14065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Organizing Information </a:t>
            </a:r>
            <a:r>
              <a:rPr lang="en-US" altLang="en-US">
                <a:solidFill>
                  <a:schemeClr val="bg1"/>
                </a:solidFill>
              </a:rPr>
              <a:t> As you read the section, re-create the diagram on page 51 of your textbook and identify Spanish conquistadors, along with the regions they explored. </a:t>
            </a:r>
            <a:endParaRPr lang="en-US" altLang="en-US" sz="1600" b="1">
              <a:solidFill>
                <a:srgbClr val="F2CB68"/>
              </a:solidFill>
            </a:endParaRPr>
          </a:p>
        </p:txBody>
      </p:sp>
      <p:sp>
        <p:nvSpPr>
          <p:cNvPr id="117793" name="Text Box 33"/>
          <p:cNvSpPr txBox="1">
            <a:spLocks noChangeArrowheads="1"/>
          </p:cNvSpPr>
          <p:nvPr/>
        </p:nvSpPr>
        <p:spPr bwMode="auto">
          <a:xfrm>
            <a:off x="1743075" y="3819525"/>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the great Aztec and Inca Empires came to an end. </a:t>
            </a:r>
            <a:endParaRPr lang="en-US" altLang="en-US" sz="1600" b="1">
              <a:solidFill>
                <a:srgbClr val="F2CB68"/>
              </a:solidFill>
            </a:endParaRPr>
          </a:p>
        </p:txBody>
      </p:sp>
      <p:sp>
        <p:nvSpPr>
          <p:cNvPr id="117794" name="Text Box 34"/>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117795" name="Text Box 3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117796" name="Text Box 36"/>
          <p:cNvSpPr txBox="1">
            <a:spLocks noChangeArrowheads="1"/>
          </p:cNvSpPr>
          <p:nvPr/>
        </p:nvSpPr>
        <p:spPr bwMode="auto">
          <a:xfrm>
            <a:off x="1743075" y="4619625"/>
            <a:ext cx="71723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Spain governed its empire in the Americas.</a:t>
            </a:r>
          </a:p>
        </p:txBody>
      </p:sp>
    </p:spTree>
    <p:extLst>
      <p:ext uri="{BB962C8B-B14F-4D97-AF65-F5344CB8AC3E}">
        <p14:creationId xmlns:p14="http://schemas.microsoft.com/office/powerpoint/2010/main" val="150936014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7794"/>
                                        </p:tgtEl>
                                        <p:attrNameLst>
                                          <p:attrName>style.visibility</p:attrName>
                                        </p:attrNameLst>
                                      </p:cBhvr>
                                      <p:to>
                                        <p:strVal val="visible"/>
                                      </p:to>
                                    </p:set>
                                    <p:animEffect transition="in" filter="wipe(up)">
                                      <p:cBhvr>
                                        <p:cTn id="7" dur="500"/>
                                        <p:tgtEl>
                                          <p:spTgt spid="1177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92"/>
                                        </p:tgtEl>
                                        <p:attrNameLst>
                                          <p:attrName>style.visibility</p:attrName>
                                        </p:attrNameLst>
                                      </p:cBhvr>
                                      <p:to>
                                        <p:strVal val="visible"/>
                                      </p:to>
                                    </p:set>
                                    <p:animEffect transition="in" filter="wipe(left)">
                                      <p:cBhvr>
                                        <p:cTn id="11" dur="500"/>
                                        <p:tgtEl>
                                          <p:spTgt spid="1177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7795"/>
                                        </p:tgtEl>
                                        <p:attrNameLst>
                                          <p:attrName>style.visibility</p:attrName>
                                        </p:attrNameLst>
                                      </p:cBhvr>
                                      <p:to>
                                        <p:strVal val="visible"/>
                                      </p:to>
                                    </p:set>
                                    <p:animEffect transition="in" filter="wipe(up)">
                                      <p:cBhvr>
                                        <p:cTn id="16" dur="500"/>
                                        <p:tgtEl>
                                          <p:spTgt spid="11779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793">
                                            <p:txEl>
                                              <p:pRg st="0" end="0"/>
                                            </p:txEl>
                                          </p:spTgt>
                                        </p:tgtEl>
                                        <p:attrNameLst>
                                          <p:attrName>style.visibility</p:attrName>
                                        </p:attrNameLst>
                                      </p:cBhvr>
                                      <p:to>
                                        <p:strVal val="visible"/>
                                      </p:to>
                                    </p:set>
                                    <p:animEffect transition="in" filter="wipe(left)">
                                      <p:cBhvr>
                                        <p:cTn id="20" dur="500"/>
                                        <p:tgtEl>
                                          <p:spTgt spid="11779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96">
                                            <p:txEl>
                                              <p:pRg st="0" end="0"/>
                                            </p:txEl>
                                          </p:spTgt>
                                        </p:tgtEl>
                                        <p:attrNameLst>
                                          <p:attrName>style.visibility</p:attrName>
                                        </p:attrNameLst>
                                      </p:cBhvr>
                                      <p:to>
                                        <p:strVal val="visible"/>
                                      </p:to>
                                    </p:set>
                                    <p:animEffect transition="in" filter="wipe(left)">
                                      <p:cBhvr>
                                        <p:cTn id="25" dur="500"/>
                                        <p:tgtEl>
                                          <p:spTgt spid="117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2" grpId="0" autoUpdateAnimBg="0"/>
      <p:bldP spid="117793" grpId="0" build="p" autoUpdateAnimBg="0" advAuto="0"/>
      <p:bldP spid="117794" grpId="0" autoUpdateAnimBg="0"/>
      <p:bldP spid="117795" grpId="0" autoUpdateAnimBg="0"/>
      <p:bldP spid="11779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fabre.com/images/age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3"/>
            <a:ext cx="1022350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smtClean="0"/>
              <a:t>9-24 and 9-25</a:t>
            </a:r>
          </a:p>
        </p:txBody>
      </p:sp>
      <p:sp>
        <p:nvSpPr>
          <p:cNvPr id="3" name="Content Placeholder 2"/>
          <p:cNvSpPr>
            <a:spLocks noGrp="1"/>
          </p:cNvSpPr>
          <p:nvPr>
            <p:ph idx="1"/>
          </p:nvPr>
        </p:nvSpPr>
        <p:spPr/>
        <p:txBody>
          <a:bodyPr>
            <a:normAutofit fontScale="92500"/>
          </a:bodyPr>
          <a:lstStyle/>
          <a:p>
            <a:pPr>
              <a:buFontTx/>
              <a:buNone/>
              <a:defRPr/>
            </a:pPr>
            <a:r>
              <a:rPr lang="en-US" dirty="0" smtClean="0"/>
              <a:t>The European nations had various agenda’s when it came to America.</a:t>
            </a:r>
          </a:p>
          <a:p>
            <a:pPr>
              <a:defRPr/>
            </a:pPr>
            <a:r>
              <a:rPr lang="en-US" dirty="0" smtClean="0">
                <a:solidFill>
                  <a:srgbClr val="FF0000"/>
                </a:solidFill>
              </a:rPr>
              <a:t>The French wanted to trade with Indians</a:t>
            </a:r>
          </a:p>
          <a:p>
            <a:pPr>
              <a:defRPr/>
            </a:pPr>
            <a:r>
              <a:rPr lang="en-US" dirty="0" smtClean="0">
                <a:solidFill>
                  <a:srgbClr val="FFC000"/>
                </a:solidFill>
              </a:rPr>
              <a:t>The Spanish wanted to take foreign gold.</a:t>
            </a:r>
          </a:p>
          <a:p>
            <a:pPr>
              <a:defRPr/>
            </a:pPr>
            <a:r>
              <a:rPr lang="en-US" dirty="0" smtClean="0">
                <a:solidFill>
                  <a:srgbClr val="0070C0"/>
                </a:solidFill>
              </a:rPr>
              <a:t>The Dutch wanted to find a way around America.</a:t>
            </a:r>
          </a:p>
          <a:p>
            <a:pPr>
              <a:defRPr/>
            </a:pPr>
            <a:r>
              <a:rPr lang="en-US" dirty="0" smtClean="0">
                <a:solidFill>
                  <a:srgbClr val="00B050"/>
                </a:solidFill>
              </a:rPr>
              <a:t>The English wanted to colonize America.</a:t>
            </a:r>
          </a:p>
          <a:p>
            <a:pPr>
              <a:buFontTx/>
              <a:buNone/>
              <a:defRPr/>
            </a:pPr>
            <a:r>
              <a:rPr lang="en-US" dirty="0" smtClean="0"/>
              <a:t>Which agenda do you identify with the most? Why?</a:t>
            </a:r>
            <a:endParaRPr lang="en-US" dirty="0"/>
          </a:p>
        </p:txBody>
      </p:sp>
    </p:spTree>
    <p:extLst>
      <p:ext uri="{BB962C8B-B14F-4D97-AF65-F5344CB8AC3E}">
        <p14:creationId xmlns:p14="http://schemas.microsoft.com/office/powerpoint/2010/main" val="3148062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9" name="Text Box 2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8813" name="Text Box 29"/>
          <p:cNvSpPr txBox="1">
            <a:spLocks noChangeArrowheads="1"/>
          </p:cNvSpPr>
          <p:nvPr/>
        </p:nvSpPr>
        <p:spPr bwMode="auto">
          <a:xfrm>
            <a:off x="1743075" y="1676400"/>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Culture and Traditions</a:t>
            </a:r>
            <a:r>
              <a:rPr lang="en-US" altLang="en-US">
                <a:solidFill>
                  <a:schemeClr val="bg1"/>
                </a:solidFill>
              </a:rPr>
              <a:t>  The conquistadors conquered mighty empires in the Americas.</a:t>
            </a:r>
          </a:p>
        </p:txBody>
      </p:sp>
      <p:sp>
        <p:nvSpPr>
          <p:cNvPr id="118814" name="Text Box 3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321232351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8814"/>
                                        </p:tgtEl>
                                        <p:attrNameLst>
                                          <p:attrName>style.visibility</p:attrName>
                                        </p:attrNameLst>
                                      </p:cBhvr>
                                      <p:to>
                                        <p:strVal val="visible"/>
                                      </p:to>
                                    </p:set>
                                    <p:animEffect transition="in" filter="wipe(up)">
                                      <p:cBhvr>
                                        <p:cTn id="7" dur="500"/>
                                        <p:tgtEl>
                                          <p:spTgt spid="1188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813"/>
                                        </p:tgtEl>
                                        <p:attrNameLst>
                                          <p:attrName>style.visibility</p:attrName>
                                        </p:attrNameLst>
                                      </p:cBhvr>
                                      <p:to>
                                        <p:strVal val="visible"/>
                                      </p:to>
                                    </p:set>
                                    <p:animEffect transition="in" filter="wipe(left)">
                                      <p:cBhvr>
                                        <p:cTn id="11" dur="500"/>
                                        <p:tgtEl>
                                          <p:spTgt spid="118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3" grpId="0" autoUpdateAnimBg="0"/>
      <p:bldP spid="11881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62" name="Text Box 30"/>
          <p:cNvSpPr txBox="1">
            <a:spLocks noChangeArrowheads="1"/>
          </p:cNvSpPr>
          <p:nvPr/>
        </p:nvSpPr>
        <p:spPr bwMode="black">
          <a:xfrm>
            <a:off x="1743075" y="639763"/>
            <a:ext cx="4903788"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t>Spanish Conquistadors </a:t>
            </a:r>
          </a:p>
        </p:txBody>
      </p:sp>
      <p:sp>
        <p:nvSpPr>
          <p:cNvPr id="120863" name="Text Box 31"/>
          <p:cNvSpPr txBox="1">
            <a:spLocks noChangeArrowheads="1"/>
          </p:cNvSpPr>
          <p:nvPr/>
        </p:nvSpPr>
        <p:spPr bwMode="auto">
          <a:xfrm>
            <a:off x="1744663" y="1187450"/>
            <a:ext cx="7323137" cy="8588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19000"/>
              </a:spcBef>
              <a:spcAft>
                <a:spcPct val="19000"/>
              </a:spcAft>
              <a:buFontTx/>
              <a:buChar char="•"/>
              <a:defRPr/>
            </a:pPr>
            <a:r>
              <a:rPr lang="en-US" altLang="en-US" sz="2800" b="1" dirty="0" smtClean="0">
                <a:solidFill>
                  <a:srgbClr val="FFFF00"/>
                </a:solidFill>
                <a:effectLst>
                  <a:outerShdw blurRad="38100" dist="38100" dir="2700000" algn="tl">
                    <a:srgbClr val="000000">
                      <a:alpha val="43137"/>
                    </a:srgbClr>
                  </a:outerShdw>
                </a:effectLst>
              </a:rPr>
              <a:t>Conquistadors</a:t>
            </a:r>
            <a:r>
              <a:rPr lang="en-US" altLang="en-US" sz="2800" dirty="0" smtClean="0">
                <a:solidFill>
                  <a:srgbClr val="FFFF00"/>
                </a:solidFill>
                <a:effectLst>
                  <a:outerShdw blurRad="38100" dist="38100" dir="2700000" algn="tl">
                    <a:srgbClr val="000000">
                      <a:alpha val="43137"/>
                    </a:srgbClr>
                  </a:outerShdw>
                </a:effectLst>
              </a:rPr>
              <a:t> were Spanish explorers who settled in the Americas.  </a:t>
            </a:r>
          </a:p>
        </p:txBody>
      </p:sp>
      <p:sp>
        <p:nvSpPr>
          <p:cNvPr id="93195"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51–53)</a:t>
            </a:r>
          </a:p>
        </p:txBody>
      </p:sp>
      <p:sp>
        <p:nvSpPr>
          <p:cNvPr id="120865" name="Text Box 33"/>
          <p:cNvSpPr txBox="1">
            <a:spLocks noChangeArrowheads="1"/>
          </p:cNvSpPr>
          <p:nvPr/>
        </p:nvSpPr>
        <p:spPr bwMode="auto">
          <a:xfrm>
            <a:off x="1744663" y="2100263"/>
            <a:ext cx="7399337" cy="441801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19000"/>
              </a:spcBef>
              <a:spcAft>
                <a:spcPct val="19000"/>
              </a:spcAft>
              <a:buFontTx/>
              <a:buChar char="•"/>
            </a:pPr>
            <a:r>
              <a:rPr lang="en-US" altLang="en-US" sz="2800" dirty="0"/>
              <a:t>They received land grants from Spanish rulers in exchange for one-fifth of gold or treasure taken from the Americas.  </a:t>
            </a:r>
          </a:p>
          <a:p>
            <a:pPr>
              <a:lnSpc>
                <a:spcPct val="89000"/>
              </a:lnSpc>
              <a:spcBef>
                <a:spcPct val="19000"/>
              </a:spcBef>
              <a:spcAft>
                <a:spcPct val="19000"/>
              </a:spcAft>
              <a:buFontTx/>
              <a:buChar char="•"/>
            </a:pPr>
            <a:r>
              <a:rPr lang="en-US" altLang="en-US" sz="2800" dirty="0">
                <a:solidFill>
                  <a:srgbClr val="FF0000"/>
                </a:solidFill>
              </a:rPr>
              <a:t>In 1521 </a:t>
            </a:r>
            <a:r>
              <a:rPr lang="en-US" altLang="en-US" sz="2800" dirty="0" err="1">
                <a:solidFill>
                  <a:srgbClr val="FF0000"/>
                </a:solidFill>
              </a:rPr>
              <a:t>Hernán</a:t>
            </a:r>
            <a:r>
              <a:rPr lang="en-US" altLang="en-US" sz="2800" dirty="0">
                <a:solidFill>
                  <a:srgbClr val="FF0000"/>
                </a:solidFill>
              </a:rPr>
              <a:t> Cortés conquered the Aztec capital of </a:t>
            </a:r>
            <a:r>
              <a:rPr lang="en-US" altLang="en-US" sz="2800" dirty="0" err="1">
                <a:solidFill>
                  <a:srgbClr val="FF0000"/>
                </a:solidFill>
              </a:rPr>
              <a:t>Tenochtitlán</a:t>
            </a:r>
            <a:r>
              <a:rPr lang="en-US" altLang="en-US" sz="2800" dirty="0">
                <a:solidFill>
                  <a:srgbClr val="FF0000"/>
                </a:solidFill>
              </a:rPr>
              <a:t>.  </a:t>
            </a:r>
          </a:p>
          <a:p>
            <a:pPr>
              <a:lnSpc>
                <a:spcPct val="89000"/>
              </a:lnSpc>
              <a:spcBef>
                <a:spcPct val="19000"/>
              </a:spcBef>
              <a:spcAft>
                <a:spcPct val="19000"/>
              </a:spcAft>
              <a:buFontTx/>
              <a:buChar char="•"/>
            </a:pPr>
            <a:r>
              <a:rPr lang="en-US" altLang="en-US" sz="2800" dirty="0">
                <a:solidFill>
                  <a:srgbClr val="FF0000"/>
                </a:solidFill>
              </a:rPr>
              <a:t>He took their emperor Montezuma prisoner </a:t>
            </a:r>
            <a:r>
              <a:rPr lang="en-US" altLang="en-US" sz="2800" dirty="0"/>
              <a:t>and gained control of the region. </a:t>
            </a:r>
          </a:p>
          <a:p>
            <a:pPr>
              <a:lnSpc>
                <a:spcPct val="89000"/>
              </a:lnSpc>
              <a:spcBef>
                <a:spcPct val="19000"/>
              </a:spcBef>
              <a:spcAft>
                <a:spcPct val="19000"/>
              </a:spcAft>
              <a:buFontTx/>
              <a:buChar char="•"/>
            </a:pPr>
            <a:r>
              <a:rPr lang="en-US" altLang="en-US" sz="2800" dirty="0">
                <a:solidFill>
                  <a:srgbClr val="FF0000"/>
                </a:solidFill>
              </a:rPr>
              <a:t>Francisco Pizarro captured the Inca ruler Atahualpa in 1532 and later gained control of the Inca Empire.</a:t>
            </a:r>
          </a:p>
        </p:txBody>
      </p:sp>
      <p:pic>
        <p:nvPicPr>
          <p:cNvPr id="93197" name="Picture 35" descr="you_don't_say">
            <a:hlinkClick r:id="" action="ppaction://noaction"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9" name="Picture 16" descr="http://weeklydictator.com/blog1/wp-content/uploads/2015/01/HERNANCOR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2322513"/>
            <a:ext cx="18637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0" name="Picture 18" descr="http://dept.sfcollege.edu/HFL/hum2461/slidelectures/aztecs/Montezum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0"/>
            <a:ext cx="12652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1" name="Picture 20" descr="http://pizarrobrb.weebly.com/uploads/1/1/5/3/11536462/3307292.jpg?2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5356225"/>
            <a:ext cx="9509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17109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0862"/>
                                        </p:tgtEl>
                                        <p:attrNameLst>
                                          <p:attrName>style.visibility</p:attrName>
                                        </p:attrNameLst>
                                      </p:cBhvr>
                                      <p:to>
                                        <p:strVal val="visible"/>
                                      </p:to>
                                    </p:set>
                                    <p:animEffect transition="in" filter="checkerboard(across)">
                                      <p:cBhvr>
                                        <p:cTn id="7" dur="500"/>
                                        <p:tgtEl>
                                          <p:spTgt spid="1208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863"/>
                                        </p:tgtEl>
                                        <p:attrNameLst>
                                          <p:attrName>style.visibility</p:attrName>
                                        </p:attrNameLst>
                                      </p:cBhvr>
                                      <p:to>
                                        <p:strVal val="visible"/>
                                      </p:to>
                                    </p:set>
                                    <p:animEffect transition="in" filter="wipe(left)">
                                      <p:cBhvr>
                                        <p:cTn id="11" dur="500"/>
                                        <p:tgtEl>
                                          <p:spTgt spid="120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0865">
                                            <p:txEl>
                                              <p:pRg st="0" end="0"/>
                                            </p:txEl>
                                          </p:spTgt>
                                        </p:tgtEl>
                                        <p:attrNameLst>
                                          <p:attrName>style.visibility</p:attrName>
                                        </p:attrNameLst>
                                      </p:cBhvr>
                                      <p:to>
                                        <p:strVal val="visible"/>
                                      </p:to>
                                    </p:set>
                                    <p:animEffect transition="in" filter="wipe(left)">
                                      <p:cBhvr>
                                        <p:cTn id="16" dur="500"/>
                                        <p:tgtEl>
                                          <p:spTgt spid="12086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0865">
                                            <p:txEl>
                                              <p:pRg st="1" end="1"/>
                                            </p:txEl>
                                          </p:spTgt>
                                        </p:tgtEl>
                                        <p:attrNameLst>
                                          <p:attrName>style.visibility</p:attrName>
                                        </p:attrNameLst>
                                      </p:cBhvr>
                                      <p:to>
                                        <p:strVal val="visible"/>
                                      </p:to>
                                    </p:set>
                                    <p:animEffect transition="in" filter="wipe(left)">
                                      <p:cBhvr>
                                        <p:cTn id="21" dur="500"/>
                                        <p:tgtEl>
                                          <p:spTgt spid="12086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0865">
                                            <p:txEl>
                                              <p:pRg st="2" end="2"/>
                                            </p:txEl>
                                          </p:spTgt>
                                        </p:tgtEl>
                                        <p:attrNameLst>
                                          <p:attrName>style.visibility</p:attrName>
                                        </p:attrNameLst>
                                      </p:cBhvr>
                                      <p:to>
                                        <p:strVal val="visible"/>
                                      </p:to>
                                    </p:set>
                                    <p:animEffect transition="in" filter="wipe(left)">
                                      <p:cBhvr>
                                        <p:cTn id="26" dur="500"/>
                                        <p:tgtEl>
                                          <p:spTgt spid="12086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0865">
                                            <p:txEl>
                                              <p:pRg st="3" end="3"/>
                                            </p:txEl>
                                          </p:spTgt>
                                        </p:tgtEl>
                                        <p:attrNameLst>
                                          <p:attrName>style.visibility</p:attrName>
                                        </p:attrNameLst>
                                      </p:cBhvr>
                                      <p:to>
                                        <p:strVal val="visible"/>
                                      </p:to>
                                    </p:set>
                                    <p:animEffect transition="in" filter="wipe(left)">
                                      <p:cBhvr>
                                        <p:cTn id="31" dur="500"/>
                                        <p:tgtEl>
                                          <p:spTgt spid="1208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2" grpId="0" autoUpdateAnimBg="0"/>
      <p:bldP spid="120863" grpId="0" autoUpdateAnimBg="0"/>
      <p:bldP spid="12086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6" name="Text Box 30"/>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 Spanish conquistadors conquered great Native American empires with their strong armies using guns, cannons, </a:t>
            </a:r>
            <a:br>
              <a:rPr lang="en-US" altLang="en-US" sz="2800">
                <a:solidFill>
                  <a:srgbClr val="FF0000"/>
                </a:solidFill>
              </a:rPr>
            </a:br>
            <a:r>
              <a:rPr lang="en-US" altLang="en-US" sz="2800">
                <a:solidFill>
                  <a:srgbClr val="FF0000"/>
                </a:solidFill>
              </a:rPr>
              <a:t>and horses.  </a:t>
            </a:r>
          </a:p>
        </p:txBody>
      </p:sp>
      <p:sp>
        <p:nvSpPr>
          <p:cNvPr id="94217" name="Text Box 32"/>
          <p:cNvSpPr txBox="1">
            <a:spLocks noChangeArrowheads="1"/>
          </p:cNvSpPr>
          <p:nvPr/>
        </p:nvSpPr>
        <p:spPr bwMode="black">
          <a:xfrm>
            <a:off x="1743075" y="639763"/>
            <a:ext cx="6562725"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t>Spanish Conquistadors </a:t>
            </a:r>
            <a:r>
              <a:rPr lang="en-US" altLang="en-US" b="1"/>
              <a:t>(cont.)</a:t>
            </a:r>
            <a:r>
              <a:rPr lang="en-US" altLang="en-US" sz="3200" b="1"/>
              <a:t> </a:t>
            </a:r>
          </a:p>
        </p:txBody>
      </p:sp>
      <p:sp>
        <p:nvSpPr>
          <p:cNvPr id="121892" name="Text Box 36"/>
          <p:cNvSpPr txBox="1">
            <a:spLocks noChangeArrowheads="1"/>
          </p:cNvSpPr>
          <p:nvPr/>
        </p:nvSpPr>
        <p:spPr bwMode="auto">
          <a:xfrm>
            <a:off x="1744663" y="2892425"/>
            <a:ext cx="73993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 invaders also received the help of the Native Americans in overthrowing many existing rulers.  </a:t>
            </a:r>
          </a:p>
          <a:p>
            <a:pPr>
              <a:lnSpc>
                <a:spcPct val="90000"/>
              </a:lnSpc>
              <a:spcBef>
                <a:spcPct val="20000"/>
              </a:spcBef>
              <a:spcAft>
                <a:spcPct val="20000"/>
              </a:spcAft>
              <a:buFontTx/>
              <a:buChar char="•"/>
            </a:pPr>
            <a:r>
              <a:rPr lang="en-US" altLang="en-US" sz="2800">
                <a:solidFill>
                  <a:srgbClr val="FF0000"/>
                </a:solidFill>
              </a:rPr>
              <a:t>Because the Native Americans had no immunity to European diseases, many of them became sick and died.</a:t>
            </a:r>
          </a:p>
        </p:txBody>
      </p:sp>
      <p:pic>
        <p:nvPicPr>
          <p:cNvPr id="94222" name="Picture 40" descr="you_don't_say">
            <a:hlinkClick r:id="" action="ppaction://noaction"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3" name="Picture 16" descr="http://www.loc.gov/exhibits/exploring-the-early-americas/ExplorationsandEncounters/conquestpaintings/Assets/object91_t_72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588"/>
            <a:ext cx="20574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4" name="Picture 18" descr="http://d4nl71lnqznpy.cloudfront.net/wp-content/uploads/2015/02/small-pox-770x3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1863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5" name="Picture 20" descr="http://www.wikiihealth.com/wp-content/uploads/2014/07/rsz_smallpo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5446713"/>
            <a:ext cx="23495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3021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86"/>
                                        </p:tgtEl>
                                        <p:attrNameLst>
                                          <p:attrName>style.visibility</p:attrName>
                                        </p:attrNameLst>
                                      </p:cBhvr>
                                      <p:to>
                                        <p:strVal val="visible"/>
                                      </p:to>
                                    </p:set>
                                    <p:animEffect transition="in" filter="wipe(left)">
                                      <p:cBhvr>
                                        <p:cTn id="7" dur="500"/>
                                        <p:tgtEl>
                                          <p:spTgt spid="121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92">
                                            <p:txEl>
                                              <p:pRg st="0" end="0"/>
                                            </p:txEl>
                                          </p:spTgt>
                                        </p:tgtEl>
                                        <p:attrNameLst>
                                          <p:attrName>style.visibility</p:attrName>
                                        </p:attrNameLst>
                                      </p:cBhvr>
                                      <p:to>
                                        <p:strVal val="visible"/>
                                      </p:to>
                                    </p:set>
                                    <p:animEffect transition="in" filter="wipe(left)">
                                      <p:cBhvr>
                                        <p:cTn id="12" dur="500"/>
                                        <p:tgtEl>
                                          <p:spTgt spid="1218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92">
                                            <p:txEl>
                                              <p:pRg st="1" end="1"/>
                                            </p:txEl>
                                          </p:spTgt>
                                        </p:tgtEl>
                                        <p:attrNameLst>
                                          <p:attrName>style.visibility</p:attrName>
                                        </p:attrNameLst>
                                      </p:cBhvr>
                                      <p:to>
                                        <p:strVal val="visible"/>
                                      </p:to>
                                    </p:set>
                                    <p:animEffect transition="in" filter="wipe(left)">
                                      <p:cBhvr>
                                        <p:cTn id="17" dur="500"/>
                                        <p:tgtEl>
                                          <p:spTgt spid="121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6" grpId="0" autoUpdateAnimBg="0"/>
      <p:bldP spid="121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3-8</a:t>
            </a:r>
          </a:p>
        </p:txBody>
      </p:sp>
      <p:pic>
        <p:nvPicPr>
          <p:cNvPr id="9625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96263" name="Picture 16"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7"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33" name="Text Box 29"/>
          <p:cNvSpPr txBox="1">
            <a:spLocks noChangeArrowheads="1"/>
          </p:cNvSpPr>
          <p:nvPr/>
        </p:nvSpPr>
        <p:spPr bwMode="black">
          <a:xfrm>
            <a:off x="1743075" y="639763"/>
            <a:ext cx="4903788"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t>Spain in North America </a:t>
            </a:r>
          </a:p>
        </p:txBody>
      </p:sp>
      <p:sp>
        <p:nvSpPr>
          <p:cNvPr id="123934" name="Text Box 30"/>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Spanish conquistadors also explored the southeastern and southwestern parts of North America in hopes of finding riches.  </a:t>
            </a:r>
          </a:p>
        </p:txBody>
      </p:sp>
      <p:sp>
        <p:nvSpPr>
          <p:cNvPr id="96267" name="Text Box 3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53–54)</a:t>
            </a:r>
          </a:p>
        </p:txBody>
      </p:sp>
      <p:sp>
        <p:nvSpPr>
          <p:cNvPr id="123936" name="Text Box 32"/>
          <p:cNvSpPr txBox="1">
            <a:spLocks noChangeArrowheads="1"/>
          </p:cNvSpPr>
          <p:nvPr/>
        </p:nvSpPr>
        <p:spPr bwMode="auto">
          <a:xfrm>
            <a:off x="1744663" y="2514600"/>
            <a:ext cx="7170737" cy="29527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Juan Ponce de León landed on the east coast of present-day Florida in 1513, looking for gold and the “fountain of youth.”  </a:t>
            </a:r>
          </a:p>
          <a:p>
            <a:pPr>
              <a:lnSpc>
                <a:spcPct val="90000"/>
              </a:lnSpc>
              <a:spcBef>
                <a:spcPct val="20000"/>
              </a:spcBef>
              <a:spcAft>
                <a:spcPct val="20000"/>
              </a:spcAft>
              <a:buFontTx/>
              <a:buChar char="•"/>
            </a:pPr>
            <a:r>
              <a:rPr lang="en-US" altLang="en-US" sz="2800"/>
              <a:t>In 1565 the first Spanish settlement in the United States, a fort, was established at St. Augustine, Florida.</a:t>
            </a:r>
          </a:p>
        </p:txBody>
      </p:sp>
      <p:pic>
        <p:nvPicPr>
          <p:cNvPr id="96269" name="Picture 33"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0" name="Picture 4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1" name="Picture 41"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436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3933"/>
                                        </p:tgtEl>
                                        <p:attrNameLst>
                                          <p:attrName>style.visibility</p:attrName>
                                        </p:attrNameLst>
                                      </p:cBhvr>
                                      <p:to>
                                        <p:strVal val="visible"/>
                                      </p:to>
                                    </p:set>
                                    <p:animEffect transition="in" filter="checkerboard(across)">
                                      <p:cBhvr>
                                        <p:cTn id="7" dur="500"/>
                                        <p:tgtEl>
                                          <p:spTgt spid="1239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934"/>
                                        </p:tgtEl>
                                        <p:attrNameLst>
                                          <p:attrName>style.visibility</p:attrName>
                                        </p:attrNameLst>
                                      </p:cBhvr>
                                      <p:to>
                                        <p:strVal val="visible"/>
                                      </p:to>
                                    </p:set>
                                    <p:animEffect transition="in" filter="wipe(left)">
                                      <p:cBhvr>
                                        <p:cTn id="11" dur="500"/>
                                        <p:tgtEl>
                                          <p:spTgt spid="1239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936">
                                            <p:txEl>
                                              <p:pRg st="0" end="0"/>
                                            </p:txEl>
                                          </p:spTgt>
                                        </p:tgtEl>
                                        <p:attrNameLst>
                                          <p:attrName>style.visibility</p:attrName>
                                        </p:attrNameLst>
                                      </p:cBhvr>
                                      <p:to>
                                        <p:strVal val="visible"/>
                                      </p:to>
                                    </p:set>
                                    <p:animEffect transition="in" filter="wipe(left)">
                                      <p:cBhvr>
                                        <p:cTn id="16" dur="500"/>
                                        <p:tgtEl>
                                          <p:spTgt spid="12393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936">
                                            <p:txEl>
                                              <p:pRg st="1" end="1"/>
                                            </p:txEl>
                                          </p:spTgt>
                                        </p:tgtEl>
                                        <p:attrNameLst>
                                          <p:attrName>style.visibility</p:attrName>
                                        </p:attrNameLst>
                                      </p:cBhvr>
                                      <p:to>
                                        <p:strVal val="visible"/>
                                      </p:to>
                                    </p:set>
                                    <p:animEffect transition="in" filter="wipe(left)">
                                      <p:cBhvr>
                                        <p:cTn id="21" dur="500"/>
                                        <p:tgtEl>
                                          <p:spTgt spid="1239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3" grpId="0" autoUpdateAnimBg="0"/>
      <p:bldP spid="123934" grpId="0" autoUpdateAnimBg="0"/>
      <p:bldP spid="12393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3-9</a:t>
            </a:r>
          </a:p>
        </p:txBody>
      </p:sp>
      <p:pic>
        <p:nvPicPr>
          <p:cNvPr id="9728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97287" name="Picture 17"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19"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59" name="Text Box 31"/>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Many conquistadors searched for wealth and the “Seven Cities of Cibola.”  </a:t>
            </a:r>
          </a:p>
        </p:txBody>
      </p:sp>
      <p:sp>
        <p:nvSpPr>
          <p:cNvPr id="124960" name="Text Box 32"/>
          <p:cNvSpPr txBox="1">
            <a:spLocks noChangeArrowheads="1"/>
          </p:cNvSpPr>
          <p:nvPr/>
        </p:nvSpPr>
        <p:spPr bwMode="auto">
          <a:xfrm>
            <a:off x="1744663" y="2133600"/>
            <a:ext cx="73993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Some lost their lives as they searched for these cities because of stormy weather, lack of supplies, and illness.  </a:t>
            </a:r>
          </a:p>
          <a:p>
            <a:pPr>
              <a:lnSpc>
                <a:spcPct val="90000"/>
              </a:lnSpc>
              <a:spcBef>
                <a:spcPct val="20000"/>
              </a:spcBef>
              <a:spcAft>
                <a:spcPct val="20000"/>
              </a:spcAft>
              <a:buFontTx/>
              <a:buChar char="•"/>
            </a:pPr>
            <a:r>
              <a:rPr lang="en-US" altLang="en-US" sz="2800"/>
              <a:t>Álvar Núñez Cabeza de Vaca and Pánfilo de Narváez explored Florida and the coast of Mexico. </a:t>
            </a:r>
          </a:p>
          <a:p>
            <a:pPr>
              <a:lnSpc>
                <a:spcPct val="90000"/>
              </a:lnSpc>
              <a:spcBef>
                <a:spcPct val="20000"/>
              </a:spcBef>
              <a:spcAft>
                <a:spcPct val="20000"/>
              </a:spcAft>
              <a:buFontTx/>
              <a:buChar char="•"/>
            </a:pPr>
            <a:r>
              <a:rPr lang="en-US" altLang="en-US" sz="2800"/>
              <a:t>In 1541 Hernando de Soto explored the southeastern region of North America.</a:t>
            </a:r>
          </a:p>
        </p:txBody>
      </p:sp>
      <p:sp>
        <p:nvSpPr>
          <p:cNvPr id="97291" name="Text Box 33"/>
          <p:cNvSpPr txBox="1">
            <a:spLocks noChangeArrowheads="1"/>
          </p:cNvSpPr>
          <p:nvPr/>
        </p:nvSpPr>
        <p:spPr bwMode="black">
          <a:xfrm>
            <a:off x="1743075" y="639763"/>
            <a:ext cx="5724525"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t>Spain in North America </a:t>
            </a:r>
            <a:r>
              <a:rPr lang="en-US" altLang="en-US" b="1"/>
              <a:t>(cont.)</a:t>
            </a:r>
            <a:r>
              <a:rPr lang="en-US" altLang="en-US" sz="3200" b="1"/>
              <a:t> </a:t>
            </a:r>
          </a:p>
        </p:txBody>
      </p:sp>
      <p:pic>
        <p:nvPicPr>
          <p:cNvPr id="97292" name="Picture 35"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Picture 39"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40"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Text Box 4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53–54)</a:t>
            </a:r>
          </a:p>
        </p:txBody>
      </p:sp>
    </p:spTree>
    <p:extLst>
      <p:ext uri="{BB962C8B-B14F-4D97-AF65-F5344CB8AC3E}">
        <p14:creationId xmlns:p14="http://schemas.microsoft.com/office/powerpoint/2010/main" val="170545946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59"/>
                                        </p:tgtEl>
                                        <p:attrNameLst>
                                          <p:attrName>style.visibility</p:attrName>
                                        </p:attrNameLst>
                                      </p:cBhvr>
                                      <p:to>
                                        <p:strVal val="visible"/>
                                      </p:to>
                                    </p:set>
                                    <p:animEffect transition="in" filter="wipe(left)">
                                      <p:cBhvr>
                                        <p:cTn id="7" dur="500"/>
                                        <p:tgtEl>
                                          <p:spTgt spid="124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60">
                                            <p:txEl>
                                              <p:pRg st="0" end="0"/>
                                            </p:txEl>
                                          </p:spTgt>
                                        </p:tgtEl>
                                        <p:attrNameLst>
                                          <p:attrName>style.visibility</p:attrName>
                                        </p:attrNameLst>
                                      </p:cBhvr>
                                      <p:to>
                                        <p:strVal val="visible"/>
                                      </p:to>
                                    </p:set>
                                    <p:animEffect transition="in" filter="wipe(left)">
                                      <p:cBhvr>
                                        <p:cTn id="12" dur="500"/>
                                        <p:tgtEl>
                                          <p:spTgt spid="1249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60">
                                            <p:txEl>
                                              <p:pRg st="1" end="1"/>
                                            </p:txEl>
                                          </p:spTgt>
                                        </p:tgtEl>
                                        <p:attrNameLst>
                                          <p:attrName>style.visibility</p:attrName>
                                        </p:attrNameLst>
                                      </p:cBhvr>
                                      <p:to>
                                        <p:strVal val="visible"/>
                                      </p:to>
                                    </p:set>
                                    <p:animEffect transition="in" filter="wipe(left)">
                                      <p:cBhvr>
                                        <p:cTn id="17" dur="500"/>
                                        <p:tgtEl>
                                          <p:spTgt spid="1249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60">
                                            <p:txEl>
                                              <p:pRg st="2" end="2"/>
                                            </p:txEl>
                                          </p:spTgt>
                                        </p:tgtEl>
                                        <p:attrNameLst>
                                          <p:attrName>style.visibility</p:attrName>
                                        </p:attrNameLst>
                                      </p:cBhvr>
                                      <p:to>
                                        <p:strVal val="visible"/>
                                      </p:to>
                                    </p:set>
                                    <p:animEffect transition="in" filter="wipe(left)">
                                      <p:cBhvr>
                                        <p:cTn id="22" dur="500"/>
                                        <p:tgtEl>
                                          <p:spTgt spid="1249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9" grpId="0" autoUpdateAnimBg="0"/>
      <p:bldP spid="12496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3-10</a:t>
            </a:r>
          </a:p>
        </p:txBody>
      </p:sp>
      <p:pic>
        <p:nvPicPr>
          <p:cNvPr id="9830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98311" name="Picture 8"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9"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90"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He crossed the Mississippi River and traveled as far west as present-day Oklahoma.  </a:t>
            </a:r>
          </a:p>
        </p:txBody>
      </p:sp>
      <p:sp>
        <p:nvSpPr>
          <p:cNvPr id="408591" name="Text Box 15"/>
          <p:cNvSpPr txBox="1">
            <a:spLocks noChangeArrowheads="1"/>
          </p:cNvSpPr>
          <p:nvPr/>
        </p:nvSpPr>
        <p:spPr bwMode="auto">
          <a:xfrm>
            <a:off x="1744663" y="2511425"/>
            <a:ext cx="72469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Francisco Vásquez de Coronado traveled through northern Mexico and present-day Arizona and New Mexico.  </a:t>
            </a:r>
          </a:p>
          <a:p>
            <a:pPr>
              <a:lnSpc>
                <a:spcPct val="90000"/>
              </a:lnSpc>
              <a:spcBef>
                <a:spcPct val="20000"/>
              </a:spcBef>
              <a:spcAft>
                <a:spcPct val="20000"/>
              </a:spcAft>
              <a:buFontTx/>
              <a:buChar char="•"/>
            </a:pPr>
            <a:r>
              <a:rPr lang="en-US" altLang="en-US" sz="2800">
                <a:solidFill>
                  <a:schemeClr val="bg1"/>
                </a:solidFill>
              </a:rPr>
              <a:t>In 1540 he reached a town belonging to the Zuni people, but found no gold.</a:t>
            </a:r>
          </a:p>
        </p:txBody>
      </p:sp>
      <p:sp>
        <p:nvSpPr>
          <p:cNvPr id="98315" name="Text Box 16"/>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Spain in North America </a:t>
            </a:r>
            <a:r>
              <a:rPr lang="en-US" altLang="en-US" b="1">
                <a:solidFill>
                  <a:srgbClr val="F2CB68"/>
                </a:solidFill>
              </a:rPr>
              <a:t>(cont.)</a:t>
            </a:r>
            <a:r>
              <a:rPr lang="en-US" altLang="en-US" sz="3200" b="1">
                <a:solidFill>
                  <a:srgbClr val="F2CB68"/>
                </a:solidFill>
              </a:rPr>
              <a:t> </a:t>
            </a:r>
          </a:p>
        </p:txBody>
      </p:sp>
      <p:pic>
        <p:nvPicPr>
          <p:cNvPr id="98316" name="Picture 18"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22"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188"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23"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Text Box 24"/>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53–54)</a:t>
            </a:r>
          </a:p>
        </p:txBody>
      </p:sp>
    </p:spTree>
    <p:extLst>
      <p:ext uri="{BB962C8B-B14F-4D97-AF65-F5344CB8AC3E}">
        <p14:creationId xmlns:p14="http://schemas.microsoft.com/office/powerpoint/2010/main" val="130708569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8590"/>
                                        </p:tgtEl>
                                        <p:attrNameLst>
                                          <p:attrName>style.visibility</p:attrName>
                                        </p:attrNameLst>
                                      </p:cBhvr>
                                      <p:to>
                                        <p:strVal val="visible"/>
                                      </p:to>
                                    </p:set>
                                    <p:animEffect transition="in" filter="wipe(left)">
                                      <p:cBhvr>
                                        <p:cTn id="7" dur="500"/>
                                        <p:tgtEl>
                                          <p:spTgt spid="408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91">
                                            <p:txEl>
                                              <p:pRg st="0" end="0"/>
                                            </p:txEl>
                                          </p:spTgt>
                                        </p:tgtEl>
                                        <p:attrNameLst>
                                          <p:attrName>style.visibility</p:attrName>
                                        </p:attrNameLst>
                                      </p:cBhvr>
                                      <p:to>
                                        <p:strVal val="visible"/>
                                      </p:to>
                                    </p:set>
                                    <p:animEffect transition="in" filter="wipe(left)">
                                      <p:cBhvr>
                                        <p:cTn id="12" dur="500"/>
                                        <p:tgtEl>
                                          <p:spTgt spid="4085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91">
                                            <p:txEl>
                                              <p:pRg st="1" end="1"/>
                                            </p:txEl>
                                          </p:spTgt>
                                        </p:tgtEl>
                                        <p:attrNameLst>
                                          <p:attrName>style.visibility</p:attrName>
                                        </p:attrNameLst>
                                      </p:cBhvr>
                                      <p:to>
                                        <p:strVal val="visible"/>
                                      </p:to>
                                    </p:set>
                                    <p:animEffect transition="in" filter="wipe(left)">
                                      <p:cBhvr>
                                        <p:cTn id="17" dur="500"/>
                                        <p:tgtEl>
                                          <p:spTgt spid="4085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0" grpId="0" autoUpdateAnimBg="0"/>
      <p:bldP spid="40859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4"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Spanish Rule </a:t>
            </a:r>
          </a:p>
        </p:txBody>
      </p:sp>
      <p:sp>
        <p:nvSpPr>
          <p:cNvPr id="307215" name="Text Box 15"/>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Spanish established three kinds of settlements in the Americas.  </a:t>
            </a:r>
          </a:p>
        </p:txBody>
      </p:sp>
      <p:sp>
        <p:nvSpPr>
          <p:cNvPr id="307220" name="Text Box 20"/>
          <p:cNvSpPr txBox="1">
            <a:spLocks noChangeArrowheads="1"/>
          </p:cNvSpPr>
          <p:nvPr/>
        </p:nvSpPr>
        <p:spPr bwMode="auto">
          <a:xfrm>
            <a:off x="1743075" y="2170113"/>
            <a:ext cx="7324725" cy="17970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b="1">
                <a:solidFill>
                  <a:srgbClr val="FF0000"/>
                </a:solidFill>
              </a:rPr>
              <a:t>Pueblos</a:t>
            </a:r>
            <a:r>
              <a:rPr lang="en-US" altLang="en-US">
                <a:solidFill>
                  <a:srgbClr val="FF0000"/>
                </a:solidFill>
              </a:rPr>
              <a:t> or towns were centers of trade. </a:t>
            </a:r>
          </a:p>
          <a:p>
            <a:pPr>
              <a:lnSpc>
                <a:spcPct val="90000"/>
              </a:lnSpc>
              <a:spcBef>
                <a:spcPct val="20000"/>
              </a:spcBef>
              <a:spcAft>
                <a:spcPct val="20000"/>
              </a:spcAft>
              <a:buFont typeface="Arial" charset="0"/>
              <a:buChar char="-"/>
            </a:pPr>
            <a:r>
              <a:rPr lang="en-US" altLang="en-US" b="1">
                <a:solidFill>
                  <a:srgbClr val="FF0000"/>
                </a:solidFill>
              </a:rPr>
              <a:t>Missions</a:t>
            </a:r>
            <a:r>
              <a:rPr lang="en-US" altLang="en-US">
                <a:solidFill>
                  <a:srgbClr val="FF0000"/>
                </a:solidFill>
              </a:rPr>
              <a:t> were religious communities.</a:t>
            </a:r>
            <a:r>
              <a:rPr lang="en-US" altLang="en-US" sz="2800">
                <a:solidFill>
                  <a:srgbClr val="FF0000"/>
                </a:solidFill>
              </a:rPr>
              <a:t> </a:t>
            </a:r>
          </a:p>
          <a:p>
            <a:pPr>
              <a:lnSpc>
                <a:spcPct val="90000"/>
              </a:lnSpc>
              <a:spcBef>
                <a:spcPct val="20000"/>
              </a:spcBef>
              <a:spcAft>
                <a:spcPct val="20000"/>
              </a:spcAft>
              <a:buFont typeface="Arial" charset="0"/>
              <a:buChar char="-"/>
            </a:pPr>
            <a:r>
              <a:rPr lang="en-US" altLang="en-US" b="1">
                <a:solidFill>
                  <a:srgbClr val="FF0000"/>
                </a:solidFill>
              </a:rPr>
              <a:t>Presidios</a:t>
            </a:r>
            <a:r>
              <a:rPr lang="en-US" altLang="en-US">
                <a:solidFill>
                  <a:srgbClr val="FF0000"/>
                </a:solidFill>
              </a:rPr>
              <a:t> were forts and usually built near a mission.  </a:t>
            </a:r>
          </a:p>
        </p:txBody>
      </p:sp>
      <p:sp>
        <p:nvSpPr>
          <p:cNvPr id="307221" name="Text Box 21"/>
          <p:cNvSpPr txBox="1">
            <a:spLocks noChangeArrowheads="1"/>
          </p:cNvSpPr>
          <p:nvPr/>
        </p:nvSpPr>
        <p:spPr bwMode="auto">
          <a:xfrm>
            <a:off x="1744663" y="3965575"/>
            <a:ext cx="71707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hierarchy of the social classes from upper to lower included: </a:t>
            </a:r>
            <a:endParaRPr lang="en-US" altLang="en-US" sz="1600" b="1">
              <a:solidFill>
                <a:srgbClr val="F2CB68"/>
              </a:solidFill>
            </a:endParaRP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222909874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07214"/>
                                        </p:tgtEl>
                                        <p:attrNameLst>
                                          <p:attrName>style.visibility</p:attrName>
                                        </p:attrNameLst>
                                      </p:cBhvr>
                                      <p:to>
                                        <p:strVal val="visible"/>
                                      </p:to>
                                    </p:set>
                                    <p:animEffect transition="in" filter="checkerboard(across)">
                                      <p:cBhvr>
                                        <p:cTn id="7" dur="500"/>
                                        <p:tgtEl>
                                          <p:spTgt spid="3072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15"/>
                                        </p:tgtEl>
                                        <p:attrNameLst>
                                          <p:attrName>style.visibility</p:attrName>
                                        </p:attrNameLst>
                                      </p:cBhvr>
                                      <p:to>
                                        <p:strVal val="visible"/>
                                      </p:to>
                                    </p:set>
                                    <p:animEffect transition="in" filter="wipe(left)">
                                      <p:cBhvr>
                                        <p:cTn id="11" dur="500"/>
                                        <p:tgtEl>
                                          <p:spTgt spid="3072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07220">
                                            <p:txEl>
                                              <p:pRg st="0" end="0"/>
                                            </p:txEl>
                                          </p:spTgt>
                                        </p:tgtEl>
                                        <p:attrNameLst>
                                          <p:attrName>style.visibility</p:attrName>
                                        </p:attrNameLst>
                                      </p:cBhvr>
                                      <p:to>
                                        <p:strVal val="visible"/>
                                      </p:to>
                                    </p:set>
                                    <p:animEffect transition="in" filter="box(out)">
                                      <p:cBhvr>
                                        <p:cTn id="16" dur="500"/>
                                        <p:tgtEl>
                                          <p:spTgt spid="30722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7220">
                                            <p:txEl>
                                              <p:pRg st="1" end="1"/>
                                            </p:txEl>
                                          </p:spTgt>
                                        </p:tgtEl>
                                        <p:attrNameLst>
                                          <p:attrName>style.visibility</p:attrName>
                                        </p:attrNameLst>
                                      </p:cBhvr>
                                      <p:to>
                                        <p:strVal val="visible"/>
                                      </p:to>
                                    </p:set>
                                    <p:animEffect transition="in" filter="box(out)">
                                      <p:cBhvr>
                                        <p:cTn id="21" dur="500"/>
                                        <p:tgtEl>
                                          <p:spTgt spid="307220">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7220">
                                            <p:txEl>
                                              <p:pRg st="2" end="2"/>
                                            </p:txEl>
                                          </p:spTgt>
                                        </p:tgtEl>
                                        <p:attrNameLst>
                                          <p:attrName>style.visibility</p:attrName>
                                        </p:attrNameLst>
                                      </p:cBhvr>
                                      <p:to>
                                        <p:strVal val="visible"/>
                                      </p:to>
                                    </p:set>
                                    <p:animEffect transition="in" filter="box(out)">
                                      <p:cBhvr>
                                        <p:cTn id="26" dur="500"/>
                                        <p:tgtEl>
                                          <p:spTgt spid="30722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7221">
                                            <p:txEl>
                                              <p:pRg st="0" end="0"/>
                                            </p:txEl>
                                          </p:spTgt>
                                        </p:tgtEl>
                                        <p:attrNameLst>
                                          <p:attrName>style.visibility</p:attrName>
                                        </p:attrNameLst>
                                      </p:cBhvr>
                                      <p:to>
                                        <p:strVal val="visible"/>
                                      </p:to>
                                    </p:set>
                                    <p:animEffect transition="in" filter="wipe(left)">
                                      <p:cBhvr>
                                        <p:cTn id="31" dur="500"/>
                                        <p:tgtEl>
                                          <p:spTgt spid="307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4" grpId="0" autoUpdateAnimBg="0"/>
      <p:bldP spid="307215" grpId="0" autoUpdateAnimBg="0"/>
      <p:bldP spid="307220" grpId="0" build="p" autoUpdateAnimBg="0"/>
      <p:bldP spid="30722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en-US" altLang="en-US" smtClean="0"/>
          </a:p>
        </p:txBody>
      </p:sp>
      <p:graphicFrame>
        <p:nvGraphicFramePr>
          <p:cNvPr id="4" name="Table 3"/>
          <p:cNvGraphicFramePr>
            <a:graphicFrameLocks noGrp="1"/>
          </p:cNvGraphicFramePr>
          <p:nvPr/>
        </p:nvGraphicFramePr>
        <p:xfrm>
          <a:off x="152400" y="17463"/>
          <a:ext cx="8839200" cy="6054724"/>
        </p:xfrm>
        <a:graphic>
          <a:graphicData uri="http://schemas.openxmlformats.org/drawingml/2006/table">
            <a:tbl>
              <a:tblPr firstRow="1" bandRow="1">
                <a:tableStyleId>{5C22544A-7EE6-4342-B048-85BDC9FD1C3A}</a:tableStyleId>
              </a:tblPr>
              <a:tblGrid>
                <a:gridCol w="8839200"/>
              </a:tblGrid>
              <a:tr h="365826">
                <a:tc>
                  <a:txBody>
                    <a:bodyPr/>
                    <a:lstStyle/>
                    <a:p>
                      <a:pPr algn="ctr"/>
                      <a:r>
                        <a:rPr lang="en-US" sz="1800" dirty="0" smtClean="0"/>
                        <a:t>Spanish Social Classes</a:t>
                      </a:r>
                      <a:r>
                        <a:rPr lang="en-US" sz="1800" baseline="0" dirty="0" smtClean="0"/>
                        <a:t> Table</a:t>
                      </a:r>
                      <a:endParaRPr lang="en-US" sz="1800" dirty="0"/>
                    </a:p>
                  </a:txBody>
                  <a:tcPr marT="45728" marB="45728"/>
                </a:tc>
              </a:tr>
              <a:tr h="1829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b="1" i="1" dirty="0" err="1" smtClean="0">
                          <a:solidFill>
                            <a:srgbClr val="FF0000"/>
                          </a:solidFill>
                          <a:latin typeface="Algerian" panose="04020705040A02060702" pitchFamily="82" charset="0"/>
                        </a:rPr>
                        <a:t>peninsulares</a:t>
                      </a:r>
                      <a:r>
                        <a:rPr lang="en-US" altLang="en-US" sz="3200" b="1" dirty="0" smtClean="0">
                          <a:solidFill>
                            <a:srgbClr val="FF0000"/>
                          </a:solidFill>
                          <a:latin typeface="Algerian" panose="04020705040A02060702" pitchFamily="82" charset="0"/>
                        </a:rPr>
                        <a:t>  who owned land, ran the local government, and served in the Catholic Church.</a:t>
                      </a:r>
                    </a:p>
                    <a:p>
                      <a:pPr algn="ctr"/>
                      <a:endParaRPr lang="en-US" sz="1800" dirty="0">
                        <a:solidFill>
                          <a:srgbClr val="FF0000"/>
                        </a:solidFill>
                      </a:endParaRPr>
                    </a:p>
                  </a:txBody>
                  <a:tcPr marT="45728" marB="45728"/>
                </a:tc>
              </a:tr>
              <a:tr h="1493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FF0000"/>
                          </a:solidFill>
                        </a:rPr>
                        <a:t>creoles, or people born in the Americas to Spanish parents.</a:t>
                      </a:r>
                    </a:p>
                    <a:p>
                      <a:pPr algn="ctr"/>
                      <a:endParaRPr lang="en-US" sz="1800" dirty="0" smtClean="0"/>
                    </a:p>
                    <a:p>
                      <a:pPr algn="ctr"/>
                      <a:endParaRPr lang="en-US" sz="1800" dirty="0"/>
                    </a:p>
                  </a:txBody>
                  <a:tcPr marT="45728" marB="45728"/>
                </a:tc>
              </a:tr>
              <a:tr h="914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mestizos, or people with both Spanish and Native American parents. </a:t>
                      </a:r>
                      <a:endParaRPr lang="en-US" altLang="en-US" sz="1200" b="1" dirty="0" smtClean="0">
                        <a:solidFill>
                          <a:srgbClr val="FF0000"/>
                        </a:solidFill>
                      </a:endParaRPr>
                    </a:p>
                    <a:p>
                      <a:pPr algn="ctr"/>
                      <a:endParaRPr lang="en-US" sz="1800" dirty="0" smtClean="0"/>
                    </a:p>
                    <a:p>
                      <a:pPr algn="ctr"/>
                      <a:endParaRPr lang="en-US" sz="1800" dirty="0"/>
                    </a:p>
                  </a:txBody>
                  <a:tcPr marT="45728" marB="45728"/>
                </a:tc>
              </a:tr>
              <a:tr h="79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solidFill>
                            <a:srgbClr val="FF0000"/>
                          </a:solidFill>
                        </a:rPr>
                        <a:t>Native Americans.  </a:t>
                      </a:r>
                    </a:p>
                    <a:p>
                      <a:pPr algn="ctr"/>
                      <a:endParaRPr lang="en-US" sz="1800" dirty="0" smtClean="0"/>
                    </a:p>
                    <a:p>
                      <a:pPr algn="ctr"/>
                      <a:endParaRPr lang="en-US" sz="1800" dirty="0"/>
                    </a:p>
                  </a:txBody>
                  <a:tcPr marT="45728" marB="45728"/>
                </a:tc>
              </a:tr>
              <a:tr h="658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800" dirty="0" smtClean="0">
                          <a:solidFill>
                            <a:srgbClr val="FF0000"/>
                          </a:solidFill>
                        </a:rPr>
                        <a:t>enslaved Africans.</a:t>
                      </a:r>
                    </a:p>
                    <a:p>
                      <a:pPr algn="ctr"/>
                      <a:endParaRPr lang="en-US" sz="1800" dirty="0"/>
                    </a:p>
                  </a:txBody>
                  <a:tcPr marT="45728" marB="45728"/>
                </a:tc>
              </a:tr>
            </a:tbl>
          </a:graphicData>
        </a:graphic>
      </p:graphicFrame>
    </p:spTree>
    <p:extLst>
      <p:ext uri="{BB962C8B-B14F-4D97-AF65-F5344CB8AC3E}">
        <p14:creationId xmlns:p14="http://schemas.microsoft.com/office/powerpoint/2010/main" val="1303257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8"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 Spanish developed a system of </a:t>
            </a:r>
            <a:r>
              <a:rPr lang="en-US" altLang="en-US" sz="2800" b="1" i="1">
                <a:solidFill>
                  <a:srgbClr val="FF0000"/>
                </a:solidFill>
              </a:rPr>
              <a:t>encomiendas</a:t>
            </a:r>
            <a:r>
              <a:rPr lang="en-US" altLang="en-US" sz="2800">
                <a:solidFill>
                  <a:srgbClr val="FF0000"/>
                </a:solidFill>
              </a:rPr>
              <a:t> that enslaved Native Americans.  </a:t>
            </a:r>
          </a:p>
        </p:txBody>
      </p:sp>
      <p:sp>
        <p:nvSpPr>
          <p:cNvPr id="102409"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Spanish Rule </a:t>
            </a:r>
            <a:r>
              <a:rPr lang="en-US" altLang="en-US" b="1">
                <a:solidFill>
                  <a:srgbClr val="F2CB68"/>
                </a:solidFill>
              </a:rPr>
              <a:t>(cont.)</a:t>
            </a:r>
            <a:r>
              <a:rPr lang="en-US" altLang="en-US" sz="3200" b="1">
                <a:solidFill>
                  <a:srgbClr val="F2CB68"/>
                </a:solidFill>
              </a:rPr>
              <a:t> </a:t>
            </a:r>
          </a:p>
        </p:txBody>
      </p:sp>
      <p:sp>
        <p:nvSpPr>
          <p:cNvPr id="308244" name="Text Box 20"/>
          <p:cNvSpPr txBox="1">
            <a:spLocks noChangeArrowheads="1"/>
          </p:cNvSpPr>
          <p:nvPr/>
        </p:nvSpPr>
        <p:spPr bwMode="auto">
          <a:xfrm>
            <a:off x="1744663" y="2511425"/>
            <a:ext cx="73993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A conquistador could demand taxes and labor from the Native Americans living on the land.  </a:t>
            </a:r>
          </a:p>
          <a:p>
            <a:pPr>
              <a:lnSpc>
                <a:spcPct val="90000"/>
              </a:lnSpc>
              <a:spcBef>
                <a:spcPct val="20000"/>
              </a:spcBef>
              <a:spcAft>
                <a:spcPct val="20000"/>
              </a:spcAft>
              <a:buFontTx/>
              <a:buChar char="•"/>
            </a:pPr>
            <a:r>
              <a:rPr lang="en-US" altLang="en-US" sz="2800">
                <a:solidFill>
                  <a:srgbClr val="FF0000"/>
                </a:solidFill>
              </a:rPr>
              <a:t>Many Native Americans died from malnutrition and disease. </a:t>
            </a:r>
            <a:r>
              <a:rPr lang="en-US" altLang="en-US" sz="2800">
                <a:solidFill>
                  <a:schemeClr val="bg1"/>
                </a:solidFill>
              </a:rPr>
              <a:t>because of this grueling labor.</a:t>
            </a:r>
          </a:p>
        </p:txBody>
      </p:sp>
    </p:spTree>
    <p:extLst>
      <p:ext uri="{BB962C8B-B14F-4D97-AF65-F5344CB8AC3E}">
        <p14:creationId xmlns:p14="http://schemas.microsoft.com/office/powerpoint/2010/main" val="12820463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8238"/>
                                        </p:tgtEl>
                                        <p:attrNameLst>
                                          <p:attrName>style.visibility</p:attrName>
                                        </p:attrNameLst>
                                      </p:cBhvr>
                                      <p:to>
                                        <p:strVal val="visible"/>
                                      </p:to>
                                    </p:set>
                                    <p:animEffect transition="in" filter="wipe(left)">
                                      <p:cBhvr>
                                        <p:cTn id="7" dur="500"/>
                                        <p:tgtEl>
                                          <p:spTgt spid="3082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44">
                                            <p:txEl>
                                              <p:pRg st="0" end="0"/>
                                            </p:txEl>
                                          </p:spTgt>
                                        </p:tgtEl>
                                        <p:attrNameLst>
                                          <p:attrName>style.visibility</p:attrName>
                                        </p:attrNameLst>
                                      </p:cBhvr>
                                      <p:to>
                                        <p:strVal val="visible"/>
                                      </p:to>
                                    </p:set>
                                    <p:animEffect transition="in" filter="wipe(left)">
                                      <p:cBhvr>
                                        <p:cTn id="12" dur="500"/>
                                        <p:tgtEl>
                                          <p:spTgt spid="3082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44">
                                            <p:txEl>
                                              <p:pRg st="1" end="1"/>
                                            </p:txEl>
                                          </p:spTgt>
                                        </p:tgtEl>
                                        <p:attrNameLst>
                                          <p:attrName>style.visibility</p:attrName>
                                        </p:attrNameLst>
                                      </p:cBhvr>
                                      <p:to>
                                        <p:strVal val="visible"/>
                                      </p:to>
                                    </p:set>
                                    <p:animEffect transition="in" filter="wipe(left)">
                                      <p:cBhvr>
                                        <p:cTn id="17" dur="500"/>
                                        <p:tgtEl>
                                          <p:spTgt spid="308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8" grpId="0" autoUpdateAnimBg="0"/>
      <p:bldP spid="30824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3" name="Text Box 13"/>
          <p:cNvSpPr txBox="1">
            <a:spLocks noChangeArrowheads="1"/>
          </p:cNvSpPr>
          <p:nvPr/>
        </p:nvSpPr>
        <p:spPr bwMode="auto">
          <a:xfrm>
            <a:off x="1744663" y="1187450"/>
            <a:ext cx="7323137" cy="8683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Bartolomé de Las Casas, a priest, fought against this harsh treatment.</a:t>
            </a:r>
          </a:p>
        </p:txBody>
      </p:sp>
      <p:sp>
        <p:nvSpPr>
          <p:cNvPr id="103433"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Spanish Rule </a:t>
            </a:r>
            <a:r>
              <a:rPr lang="en-US" altLang="en-US" b="1">
                <a:solidFill>
                  <a:srgbClr val="F2CB68"/>
                </a:solidFill>
              </a:rPr>
              <a:t>(cont.)</a:t>
            </a:r>
            <a:r>
              <a:rPr lang="en-US" altLang="en-US" sz="3200" b="1">
                <a:solidFill>
                  <a:srgbClr val="F2CB68"/>
                </a:solidFill>
              </a:rPr>
              <a:t> </a:t>
            </a:r>
          </a:p>
        </p:txBody>
      </p:sp>
      <p:sp>
        <p:nvSpPr>
          <p:cNvPr id="103434" name="Text Box 1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409618" name="Text Box 18"/>
          <p:cNvSpPr txBox="1">
            <a:spLocks noChangeArrowheads="1"/>
          </p:cNvSpPr>
          <p:nvPr/>
        </p:nvSpPr>
        <p:spPr bwMode="auto">
          <a:xfrm>
            <a:off x="1744663" y="2511425"/>
            <a:ext cx="7399337" cy="44878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As a result, Spain passed the New Laws </a:t>
            </a:r>
            <a:br>
              <a:rPr lang="en-US" altLang="en-US" sz="2800" dirty="0">
                <a:solidFill>
                  <a:schemeClr val="bg1"/>
                </a:solidFill>
              </a:rPr>
            </a:br>
            <a:r>
              <a:rPr lang="en-US" altLang="en-US" sz="2800" dirty="0">
                <a:solidFill>
                  <a:schemeClr val="bg1"/>
                </a:solidFill>
              </a:rPr>
              <a:t>in 1542 that forbade enslaving Native Americans.</a:t>
            </a:r>
          </a:p>
          <a:p>
            <a:pPr>
              <a:lnSpc>
                <a:spcPct val="90000"/>
              </a:lnSpc>
              <a:spcBef>
                <a:spcPct val="20000"/>
              </a:spcBef>
              <a:spcAft>
                <a:spcPct val="20000"/>
              </a:spcAft>
              <a:buFontTx/>
              <a:buChar char="•"/>
            </a:pPr>
            <a:r>
              <a:rPr lang="en-US" altLang="en-US" sz="2800" dirty="0">
                <a:solidFill>
                  <a:srgbClr val="FF0000"/>
                </a:solidFill>
              </a:rPr>
              <a:t>In the mid-1500s, Africans were transported from West Africa to replace enslaved Native Americans.  </a:t>
            </a:r>
          </a:p>
          <a:p>
            <a:pPr>
              <a:lnSpc>
                <a:spcPct val="90000"/>
              </a:lnSpc>
              <a:spcBef>
                <a:spcPct val="20000"/>
              </a:spcBef>
              <a:spcAft>
                <a:spcPct val="20000"/>
              </a:spcAft>
              <a:buFontTx/>
              <a:buChar char="•"/>
            </a:pPr>
            <a:r>
              <a:rPr lang="en-US" altLang="en-US" sz="2800" dirty="0">
                <a:solidFill>
                  <a:srgbClr val="FF0000"/>
                </a:solidFill>
              </a:rPr>
              <a:t>As a result, slave labor became an essential part of the Spanish and Portuguese economies.</a:t>
            </a:r>
          </a:p>
          <a:p>
            <a:pPr>
              <a:lnSpc>
                <a:spcPct val="90000"/>
              </a:lnSpc>
              <a:spcBef>
                <a:spcPct val="20000"/>
              </a:spcBef>
              <a:spcAft>
                <a:spcPct val="20000"/>
              </a:spcAft>
              <a:buFontTx/>
              <a:buChar char="•"/>
            </a:pPr>
            <a:endParaRPr lang="en-US" altLang="en-US" sz="2800" dirty="0">
              <a:solidFill>
                <a:schemeClr val="bg1"/>
              </a:solidFill>
            </a:endParaRPr>
          </a:p>
        </p:txBody>
      </p:sp>
    </p:spTree>
    <p:extLst>
      <p:ext uri="{BB962C8B-B14F-4D97-AF65-F5344CB8AC3E}">
        <p14:creationId xmlns:p14="http://schemas.microsoft.com/office/powerpoint/2010/main" val="163220818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13"/>
                                        </p:tgtEl>
                                        <p:attrNameLst>
                                          <p:attrName>style.visibility</p:attrName>
                                        </p:attrNameLst>
                                      </p:cBhvr>
                                      <p:to>
                                        <p:strVal val="visible"/>
                                      </p:to>
                                    </p:set>
                                    <p:animEffect transition="in" filter="wipe(left)">
                                      <p:cBhvr>
                                        <p:cTn id="7" dur="500"/>
                                        <p:tgtEl>
                                          <p:spTgt spid="4096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18">
                                            <p:txEl>
                                              <p:pRg st="0" end="0"/>
                                            </p:txEl>
                                          </p:spTgt>
                                        </p:tgtEl>
                                        <p:attrNameLst>
                                          <p:attrName>style.visibility</p:attrName>
                                        </p:attrNameLst>
                                      </p:cBhvr>
                                      <p:to>
                                        <p:strVal val="visible"/>
                                      </p:to>
                                    </p:set>
                                    <p:animEffect transition="in" filter="wipe(left)">
                                      <p:cBhvr>
                                        <p:cTn id="12" dur="500"/>
                                        <p:tgtEl>
                                          <p:spTgt spid="4096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18">
                                            <p:txEl>
                                              <p:pRg st="1" end="1"/>
                                            </p:txEl>
                                          </p:spTgt>
                                        </p:tgtEl>
                                        <p:attrNameLst>
                                          <p:attrName>style.visibility</p:attrName>
                                        </p:attrNameLst>
                                      </p:cBhvr>
                                      <p:to>
                                        <p:strVal val="visible"/>
                                      </p:to>
                                    </p:set>
                                    <p:animEffect transition="in" filter="wipe(left)">
                                      <p:cBhvr>
                                        <p:cTn id="17" dur="500"/>
                                        <p:tgtEl>
                                          <p:spTgt spid="40961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18">
                                            <p:txEl>
                                              <p:pRg st="2" end="2"/>
                                            </p:txEl>
                                          </p:spTgt>
                                        </p:tgtEl>
                                        <p:attrNameLst>
                                          <p:attrName>style.visibility</p:attrName>
                                        </p:attrNameLst>
                                      </p:cBhvr>
                                      <p:to>
                                        <p:strVal val="visible"/>
                                      </p:to>
                                    </p:set>
                                    <p:animEffect transition="in" filter="wipe(left)">
                                      <p:cBhvr>
                                        <p:cTn id="22" dur="500"/>
                                        <p:tgtEl>
                                          <p:spTgt spid="4096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3" grpId="0" autoUpdateAnimBg="0"/>
      <p:bldP spid="40961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ssets.nydailynews.com/polopoly_fs/1.1616792!/img/httpImage/image.jpg_gen/derivatives/article_970/clowns17n-2-web.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844550"/>
            <a:ext cx="8001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457200" y="457200"/>
            <a:ext cx="8229600" cy="5668963"/>
          </a:xfrm>
        </p:spPr>
        <p:txBody>
          <a:bodyPr/>
          <a:lstStyle/>
          <a:p>
            <a:pPr>
              <a:defRPr/>
            </a:pPr>
            <a:r>
              <a:rPr lang="en-US" dirty="0" smtClean="0"/>
              <a:t>Bell Ringer</a:t>
            </a:r>
          </a:p>
          <a:p>
            <a:pPr lvl="1">
              <a:defRPr/>
            </a:pPr>
            <a:r>
              <a:rPr lang="en-US" dirty="0" smtClean="0"/>
              <a:t>Using your notes and your memory, make a </a:t>
            </a:r>
            <a:r>
              <a:rPr lang="en-US" dirty="0" smtClean="0">
                <a:solidFill>
                  <a:srgbClr val="FF0000"/>
                </a:solidFill>
              </a:rPr>
              <a:t>5 question pop quiz </a:t>
            </a:r>
            <a:r>
              <a:rPr lang="en-US" dirty="0" smtClean="0"/>
              <a:t>over the material we learned in the last couple of class periods. </a:t>
            </a:r>
          </a:p>
          <a:p>
            <a:pPr marL="457200" lvl="1" indent="0">
              <a:buFontTx/>
              <a:buNone/>
              <a:defRPr/>
            </a:pPr>
            <a:r>
              <a:rPr lang="en-US" dirty="0"/>
              <a:t> </a:t>
            </a:r>
            <a:r>
              <a:rPr lang="en-US" dirty="0" smtClean="0"/>
              <a:t>  (conquest of the Aztec and Inca, and World Religions) </a:t>
            </a:r>
          </a:p>
          <a:p>
            <a:pPr marL="457200" lvl="1" indent="0">
              <a:buFontTx/>
              <a:buNone/>
              <a:defRPr/>
            </a:pPr>
            <a:r>
              <a:rPr lang="en-US" dirty="0" smtClean="0">
                <a:solidFill>
                  <a:srgbClr val="FF0000"/>
                </a:solidFill>
              </a:rPr>
              <a:t>Please try to make the questions moderately difficult (not too easy not too hard)</a:t>
            </a:r>
            <a:endParaRPr lang="en-US" dirty="0">
              <a:solidFill>
                <a:srgbClr val="FF0000"/>
              </a:solidFill>
            </a:endParaRPr>
          </a:p>
          <a:p>
            <a:pPr marL="457200" lvl="1" indent="0">
              <a:buFontTx/>
              <a:buNone/>
              <a:defRPr/>
            </a:pPr>
            <a:r>
              <a:rPr lang="en-US" dirty="0" smtClean="0"/>
              <a:t>You will give this five question quiz to a partner </a:t>
            </a:r>
            <a:r>
              <a:rPr lang="en-US" dirty="0" smtClean="0">
                <a:solidFill>
                  <a:srgbClr val="FF0000"/>
                </a:solidFill>
              </a:rPr>
              <a:t>LATER!</a:t>
            </a:r>
            <a:r>
              <a:rPr lang="en-US" dirty="0" smtClean="0"/>
              <a:t> So be sure it is legible.</a:t>
            </a:r>
            <a:endParaRPr lang="en-US" dirty="0"/>
          </a:p>
        </p:txBody>
      </p:sp>
    </p:spTree>
    <p:extLst>
      <p:ext uri="{BB962C8B-B14F-4D97-AF65-F5344CB8AC3E}">
        <p14:creationId xmlns:p14="http://schemas.microsoft.com/office/powerpoint/2010/main" val="1461154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62"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Spanish also developed the </a:t>
            </a:r>
            <a:r>
              <a:rPr lang="en-US" altLang="en-US" sz="2800" b="1">
                <a:solidFill>
                  <a:srgbClr val="8DC6DF"/>
                </a:solidFill>
              </a:rPr>
              <a:t>plantation</a:t>
            </a:r>
            <a:r>
              <a:rPr lang="en-US" altLang="en-US" sz="2800">
                <a:solidFill>
                  <a:schemeClr val="bg1"/>
                </a:solidFill>
              </a:rPr>
              <a:t> system, or large estate.  </a:t>
            </a:r>
          </a:p>
        </p:txBody>
      </p:sp>
      <p:sp>
        <p:nvSpPr>
          <p:cNvPr id="10445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Spanish Rule </a:t>
            </a:r>
            <a:r>
              <a:rPr lang="en-US" altLang="en-US" b="1">
                <a:solidFill>
                  <a:srgbClr val="F2CB68"/>
                </a:solidFill>
              </a:rPr>
              <a:t>(cont.)</a:t>
            </a:r>
            <a:r>
              <a:rPr lang="en-US" altLang="en-US" sz="3200" b="1">
                <a:solidFill>
                  <a:srgbClr val="F2CB68"/>
                </a:solidFill>
              </a:rPr>
              <a:t> </a:t>
            </a:r>
          </a:p>
        </p:txBody>
      </p:sp>
      <p:sp>
        <p:nvSpPr>
          <p:cNvPr id="309268" name="Text Box 20"/>
          <p:cNvSpPr txBox="1">
            <a:spLocks noChangeArrowheads="1"/>
          </p:cNvSpPr>
          <p:nvPr/>
        </p:nvSpPr>
        <p:spPr bwMode="auto">
          <a:xfrm>
            <a:off x="1744663" y="2135188"/>
            <a:ext cx="7399337" cy="25908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In the mid-1500s, Africans were transported from West Africa to replace enslaved Native Americans.  </a:t>
            </a:r>
          </a:p>
          <a:p>
            <a:pPr>
              <a:lnSpc>
                <a:spcPct val="90000"/>
              </a:lnSpc>
              <a:spcBef>
                <a:spcPct val="20000"/>
              </a:spcBef>
              <a:spcAft>
                <a:spcPct val="20000"/>
              </a:spcAft>
              <a:buFontTx/>
              <a:buChar char="•"/>
            </a:pPr>
            <a:r>
              <a:rPr lang="en-US" altLang="en-US" sz="2800">
                <a:solidFill>
                  <a:srgbClr val="FF0000"/>
                </a:solidFill>
              </a:rPr>
              <a:t>As a result, slave labor became an essential part of the Spanish and Portuguese economies.</a:t>
            </a:r>
          </a:p>
        </p:txBody>
      </p:sp>
    </p:spTree>
    <p:extLst>
      <p:ext uri="{BB962C8B-B14F-4D97-AF65-F5344CB8AC3E}">
        <p14:creationId xmlns:p14="http://schemas.microsoft.com/office/powerpoint/2010/main" val="138475736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62"/>
                                        </p:tgtEl>
                                        <p:attrNameLst>
                                          <p:attrName>style.visibility</p:attrName>
                                        </p:attrNameLst>
                                      </p:cBhvr>
                                      <p:to>
                                        <p:strVal val="visible"/>
                                      </p:to>
                                    </p:set>
                                    <p:animEffect transition="in" filter="wipe(left)">
                                      <p:cBhvr>
                                        <p:cTn id="7" dur="500"/>
                                        <p:tgtEl>
                                          <p:spTgt spid="309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68">
                                            <p:txEl>
                                              <p:pRg st="0" end="0"/>
                                            </p:txEl>
                                          </p:spTgt>
                                        </p:tgtEl>
                                        <p:attrNameLst>
                                          <p:attrName>style.visibility</p:attrName>
                                        </p:attrNameLst>
                                      </p:cBhvr>
                                      <p:to>
                                        <p:strVal val="visible"/>
                                      </p:to>
                                    </p:set>
                                    <p:animEffect transition="in" filter="wipe(left)">
                                      <p:cBhvr>
                                        <p:cTn id="12" dur="500"/>
                                        <p:tgtEl>
                                          <p:spTgt spid="3092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9268">
                                            <p:txEl>
                                              <p:pRg st="1" end="1"/>
                                            </p:txEl>
                                          </p:spTgt>
                                        </p:tgtEl>
                                        <p:attrNameLst>
                                          <p:attrName>style.visibility</p:attrName>
                                        </p:attrNameLst>
                                      </p:cBhvr>
                                      <p:to>
                                        <p:strVal val="visible"/>
                                      </p:to>
                                    </p:set>
                                    <p:animEffect transition="in" filter="wipe(left)">
                                      <p:cBhvr>
                                        <p:cTn id="17" dur="500"/>
                                        <p:tgtEl>
                                          <p:spTgt spid="309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2" grpId="0" autoUpdateAnimBg="0"/>
      <p:bldP spid="30926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8" descr="section_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End of Section 3</a:t>
            </a:r>
          </a:p>
        </p:txBody>
      </p:sp>
      <p:pic>
        <p:nvPicPr>
          <p:cNvPr id="112644" name="Picture 4" descr="aj-back">
            <a:hlinkClick r:id="" action="ppaction://hlinkshowjump?jump=previous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625"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7" descr="aj-home">
            <a:hlinkClick r:id="rId2"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1"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6423025"/>
            <a:ext cx="420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807719"/>
      </p:ext>
    </p:extLst>
  </p:cSld>
  <p:clrMapOvr>
    <a:masterClrMapping/>
  </p:clrMapOvr>
  <p:transition>
    <p:zoom/>
    <p:sndAc>
      <p:end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98" name="Text Box 50"/>
          <p:cNvSpPr txBox="1">
            <a:spLocks noChangeArrowheads="1"/>
          </p:cNvSpPr>
          <p:nvPr/>
        </p:nvSpPr>
        <p:spPr bwMode="black">
          <a:xfrm>
            <a:off x="1743075" y="639763"/>
            <a:ext cx="4903788"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t>Guide to Reading</a:t>
            </a:r>
          </a:p>
        </p:txBody>
      </p:sp>
      <p:sp>
        <p:nvSpPr>
          <p:cNvPr id="155699" name="Text Box 51"/>
          <p:cNvSpPr txBox="1">
            <a:spLocks noChangeArrowheads="1"/>
          </p:cNvSpPr>
          <p:nvPr/>
        </p:nvSpPr>
        <p:spPr bwMode="auto">
          <a:xfrm>
            <a:off x="1743075" y="1676400"/>
            <a:ext cx="6696075" cy="1422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a:solidFill>
                  <a:srgbClr val="FF0000"/>
                </a:solidFill>
              </a:rPr>
              <a:t>Rivalries between countries, the search for a Northwest Passage to Asia, and early trading activities led to increased exploration of North America. </a:t>
            </a:r>
            <a:endParaRPr lang="en-US" altLang="en-US" sz="1600" b="1">
              <a:solidFill>
                <a:srgbClr val="FF0000"/>
              </a:solidFill>
            </a:endParaRPr>
          </a:p>
        </p:txBody>
      </p:sp>
      <p:sp>
        <p:nvSpPr>
          <p:cNvPr id="155700" name="Text Box 52"/>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t>mercantilism </a:t>
            </a:r>
            <a:endParaRPr lang="en-US" altLang="en-US" sz="1600" b="1"/>
          </a:p>
        </p:txBody>
      </p:sp>
      <p:sp>
        <p:nvSpPr>
          <p:cNvPr id="155701" name="Text Box 53"/>
          <p:cNvSpPr txBox="1">
            <a:spLocks noChangeArrowheads="1"/>
          </p:cNvSpPr>
          <p:nvPr/>
        </p:nvSpPr>
        <p:spPr bwMode="black">
          <a:xfrm>
            <a:off x="1679575" y="1169988"/>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t>Main Idea</a:t>
            </a:r>
            <a:endParaRPr lang="en-US" altLang="en-US" sz="2800"/>
          </a:p>
        </p:txBody>
      </p:sp>
      <p:sp>
        <p:nvSpPr>
          <p:cNvPr id="155702" name="Text Box 54"/>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t>Key Terms</a:t>
            </a:r>
            <a:endParaRPr lang="en-US" altLang="en-US" sz="2800"/>
          </a:p>
        </p:txBody>
      </p:sp>
      <p:sp>
        <p:nvSpPr>
          <p:cNvPr id="155703" name="Text Box 55"/>
          <p:cNvSpPr txBox="1">
            <a:spLocks noChangeArrowheads="1"/>
          </p:cNvSpPr>
          <p:nvPr/>
        </p:nvSpPr>
        <p:spPr bwMode="auto">
          <a:xfrm>
            <a:off x="1743075" y="4294188"/>
            <a:ext cx="3362325" cy="75723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t>Columbian Exchange </a:t>
            </a:r>
            <a:endParaRPr lang="en-US" altLang="en-US" sz="1600" b="1"/>
          </a:p>
        </p:txBody>
      </p:sp>
      <p:sp>
        <p:nvSpPr>
          <p:cNvPr id="155704" name="Text Box 56"/>
          <p:cNvSpPr txBox="1">
            <a:spLocks noChangeArrowheads="1"/>
          </p:cNvSpPr>
          <p:nvPr/>
        </p:nvSpPr>
        <p:spPr bwMode="auto">
          <a:xfrm>
            <a:off x="5248275" y="3819525"/>
            <a:ext cx="3514725" cy="9048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t>Northwest Passage </a:t>
            </a:r>
          </a:p>
          <a:p>
            <a:pPr>
              <a:lnSpc>
                <a:spcPct val="90000"/>
              </a:lnSpc>
              <a:spcBef>
                <a:spcPct val="20000"/>
              </a:spcBef>
              <a:spcAft>
                <a:spcPct val="20000"/>
              </a:spcAft>
              <a:buFontTx/>
              <a:buChar char="•"/>
            </a:pPr>
            <a:r>
              <a:rPr lang="en-US" altLang="en-US"/>
              <a:t>coureur de bois</a:t>
            </a:r>
          </a:p>
        </p:txBody>
      </p:sp>
    </p:spTree>
    <p:extLst>
      <p:ext uri="{BB962C8B-B14F-4D97-AF65-F5344CB8AC3E}">
        <p14:creationId xmlns:p14="http://schemas.microsoft.com/office/powerpoint/2010/main" val="363483588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5698"/>
                                        </p:tgtEl>
                                        <p:attrNameLst>
                                          <p:attrName>style.visibility</p:attrName>
                                        </p:attrNameLst>
                                      </p:cBhvr>
                                      <p:to>
                                        <p:strVal val="visible"/>
                                      </p:to>
                                    </p:set>
                                    <p:animEffect transition="in" filter="checkerboard(across)">
                                      <p:cBhvr>
                                        <p:cTn id="7" dur="500"/>
                                        <p:tgtEl>
                                          <p:spTgt spid="1556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5701"/>
                                        </p:tgtEl>
                                        <p:attrNameLst>
                                          <p:attrName>style.visibility</p:attrName>
                                        </p:attrNameLst>
                                      </p:cBhvr>
                                      <p:to>
                                        <p:strVal val="visible"/>
                                      </p:to>
                                    </p:set>
                                    <p:animEffect transition="in" filter="wipe(up)">
                                      <p:cBhvr>
                                        <p:cTn id="11" dur="500"/>
                                        <p:tgtEl>
                                          <p:spTgt spid="15570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5699"/>
                                        </p:tgtEl>
                                        <p:attrNameLst>
                                          <p:attrName>style.visibility</p:attrName>
                                        </p:attrNameLst>
                                      </p:cBhvr>
                                      <p:to>
                                        <p:strVal val="visible"/>
                                      </p:to>
                                    </p:set>
                                    <p:animEffect transition="in" filter="wipe(left)">
                                      <p:cBhvr>
                                        <p:cTn id="15" dur="500"/>
                                        <p:tgtEl>
                                          <p:spTgt spid="1556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5702"/>
                                        </p:tgtEl>
                                        <p:attrNameLst>
                                          <p:attrName>style.visibility</p:attrName>
                                        </p:attrNameLst>
                                      </p:cBhvr>
                                      <p:to>
                                        <p:strVal val="visible"/>
                                      </p:to>
                                    </p:set>
                                    <p:animEffect transition="in" filter="wipe(up)">
                                      <p:cBhvr>
                                        <p:cTn id="20" dur="500"/>
                                        <p:tgtEl>
                                          <p:spTgt spid="155702"/>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5700">
                                            <p:txEl>
                                              <p:pRg st="0" end="0"/>
                                            </p:txEl>
                                          </p:spTgt>
                                        </p:tgtEl>
                                        <p:attrNameLst>
                                          <p:attrName>style.visibility</p:attrName>
                                        </p:attrNameLst>
                                      </p:cBhvr>
                                      <p:to>
                                        <p:strVal val="visible"/>
                                      </p:to>
                                    </p:set>
                                    <p:animEffect transition="in" filter="wipe(left)">
                                      <p:cBhvr>
                                        <p:cTn id="24" dur="500"/>
                                        <p:tgtEl>
                                          <p:spTgt spid="15570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5703">
                                            <p:txEl>
                                              <p:pRg st="0" end="0"/>
                                            </p:txEl>
                                          </p:spTgt>
                                        </p:tgtEl>
                                        <p:attrNameLst>
                                          <p:attrName>style.visibility</p:attrName>
                                        </p:attrNameLst>
                                      </p:cBhvr>
                                      <p:to>
                                        <p:strVal val="visible"/>
                                      </p:to>
                                    </p:set>
                                    <p:animEffect transition="in" filter="wipe(left)">
                                      <p:cBhvr>
                                        <p:cTn id="29" dur="500"/>
                                        <p:tgtEl>
                                          <p:spTgt spid="15570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5704">
                                            <p:txEl>
                                              <p:pRg st="0" end="0"/>
                                            </p:txEl>
                                          </p:spTgt>
                                        </p:tgtEl>
                                        <p:attrNameLst>
                                          <p:attrName>style.visibility</p:attrName>
                                        </p:attrNameLst>
                                      </p:cBhvr>
                                      <p:to>
                                        <p:strVal val="visible"/>
                                      </p:to>
                                    </p:set>
                                    <p:animEffect transition="in" filter="wipe(left)">
                                      <p:cBhvr>
                                        <p:cTn id="34" dur="500"/>
                                        <p:tgtEl>
                                          <p:spTgt spid="155704">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5704">
                                            <p:txEl>
                                              <p:pRg st="1" end="1"/>
                                            </p:txEl>
                                          </p:spTgt>
                                        </p:tgtEl>
                                        <p:attrNameLst>
                                          <p:attrName>style.visibility</p:attrName>
                                        </p:attrNameLst>
                                      </p:cBhvr>
                                      <p:to>
                                        <p:strVal val="visible"/>
                                      </p:to>
                                    </p:set>
                                    <p:animEffect transition="in" filter="wipe(left)">
                                      <p:cBhvr>
                                        <p:cTn id="39" dur="500"/>
                                        <p:tgtEl>
                                          <p:spTgt spid="1557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98" grpId="0" autoUpdateAnimBg="0"/>
      <p:bldP spid="155699" grpId="0" autoUpdateAnimBg="0"/>
      <p:bldP spid="155700" grpId="0" build="p" autoUpdateAnimBg="0" advAuto="0"/>
      <p:bldP spid="155701" grpId="0" autoUpdateAnimBg="0"/>
      <p:bldP spid="155702" grpId="0" autoUpdateAnimBg="0"/>
      <p:bldP spid="155703" grpId="0" build="p" autoUpdateAnimBg="0"/>
      <p:bldP spid="15570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Text Box 2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56700" name="Text Box 28"/>
          <p:cNvSpPr txBox="1">
            <a:spLocks noChangeArrowheads="1"/>
          </p:cNvSpPr>
          <p:nvPr/>
        </p:nvSpPr>
        <p:spPr bwMode="auto">
          <a:xfrm>
            <a:off x="1743075" y="1676400"/>
            <a:ext cx="7019925" cy="10779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Determining Cause and Effect</a:t>
            </a:r>
            <a:r>
              <a:rPr lang="en-US" altLang="en-US">
                <a:solidFill>
                  <a:schemeClr val="bg1"/>
                </a:solidFill>
              </a:rPr>
              <a:t>   As you read the section, re-create the diagram on page 58 of your textbook and provide an effect for each cause. </a:t>
            </a:r>
            <a:endParaRPr lang="en-US" altLang="en-US" sz="1600" b="1">
              <a:solidFill>
                <a:srgbClr val="F2CB68"/>
              </a:solidFill>
            </a:endParaRPr>
          </a:p>
        </p:txBody>
      </p:sp>
      <p:sp>
        <p:nvSpPr>
          <p:cNvPr id="156701" name="Text Box 29"/>
          <p:cNvSpPr txBox="1">
            <a:spLocks noChangeArrowheads="1"/>
          </p:cNvSpPr>
          <p:nvPr/>
        </p:nvSpPr>
        <p:spPr bwMode="auto">
          <a:xfrm>
            <a:off x="1743075" y="3819525"/>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the Protestant Reformation affected </a:t>
            </a:r>
            <a:br>
              <a:rPr lang="en-US" altLang="en-US">
                <a:solidFill>
                  <a:schemeClr val="bg1"/>
                </a:solidFill>
              </a:rPr>
            </a:br>
            <a:r>
              <a:rPr lang="en-US" altLang="en-US">
                <a:solidFill>
                  <a:schemeClr val="bg1"/>
                </a:solidFill>
              </a:rPr>
              <a:t>North America. </a:t>
            </a:r>
            <a:endParaRPr lang="en-US" altLang="en-US" sz="1600" b="1">
              <a:solidFill>
                <a:srgbClr val="F2CB68"/>
              </a:solidFill>
            </a:endParaRPr>
          </a:p>
        </p:txBody>
      </p:sp>
      <p:sp>
        <p:nvSpPr>
          <p:cNvPr id="156702" name="Text Box 3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156703" name="Text Box 31"/>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156704" name="Text Box 32"/>
          <p:cNvSpPr txBox="1">
            <a:spLocks noChangeArrowheads="1"/>
          </p:cNvSpPr>
          <p:nvPr/>
        </p:nvSpPr>
        <p:spPr bwMode="auto">
          <a:xfrm>
            <a:off x="1743075" y="4619625"/>
            <a:ext cx="69437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why the activities of early traders encouraged exploration.</a:t>
            </a:r>
          </a:p>
        </p:txBody>
      </p:sp>
    </p:spTree>
    <p:extLst>
      <p:ext uri="{BB962C8B-B14F-4D97-AF65-F5344CB8AC3E}">
        <p14:creationId xmlns:p14="http://schemas.microsoft.com/office/powerpoint/2010/main" val="118986098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6702"/>
                                        </p:tgtEl>
                                        <p:attrNameLst>
                                          <p:attrName>style.visibility</p:attrName>
                                        </p:attrNameLst>
                                      </p:cBhvr>
                                      <p:to>
                                        <p:strVal val="visible"/>
                                      </p:to>
                                    </p:set>
                                    <p:animEffect transition="in" filter="wipe(up)">
                                      <p:cBhvr>
                                        <p:cTn id="7" dur="500"/>
                                        <p:tgtEl>
                                          <p:spTgt spid="1567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6700"/>
                                        </p:tgtEl>
                                        <p:attrNameLst>
                                          <p:attrName>style.visibility</p:attrName>
                                        </p:attrNameLst>
                                      </p:cBhvr>
                                      <p:to>
                                        <p:strVal val="visible"/>
                                      </p:to>
                                    </p:set>
                                    <p:animEffect transition="in" filter="wipe(left)">
                                      <p:cBhvr>
                                        <p:cTn id="11" dur="500"/>
                                        <p:tgtEl>
                                          <p:spTgt spid="156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6703"/>
                                        </p:tgtEl>
                                        <p:attrNameLst>
                                          <p:attrName>style.visibility</p:attrName>
                                        </p:attrNameLst>
                                      </p:cBhvr>
                                      <p:to>
                                        <p:strVal val="visible"/>
                                      </p:to>
                                    </p:set>
                                    <p:animEffect transition="in" filter="wipe(up)">
                                      <p:cBhvr>
                                        <p:cTn id="16" dur="500"/>
                                        <p:tgtEl>
                                          <p:spTgt spid="15670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6701">
                                            <p:txEl>
                                              <p:pRg st="0" end="0"/>
                                            </p:txEl>
                                          </p:spTgt>
                                        </p:tgtEl>
                                        <p:attrNameLst>
                                          <p:attrName>style.visibility</p:attrName>
                                        </p:attrNameLst>
                                      </p:cBhvr>
                                      <p:to>
                                        <p:strVal val="visible"/>
                                      </p:to>
                                    </p:set>
                                    <p:animEffect transition="in" filter="wipe(left)">
                                      <p:cBhvr>
                                        <p:cTn id="20" dur="500"/>
                                        <p:tgtEl>
                                          <p:spTgt spid="15670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6704">
                                            <p:txEl>
                                              <p:pRg st="0" end="0"/>
                                            </p:txEl>
                                          </p:spTgt>
                                        </p:tgtEl>
                                        <p:attrNameLst>
                                          <p:attrName>style.visibility</p:attrName>
                                        </p:attrNameLst>
                                      </p:cBhvr>
                                      <p:to>
                                        <p:strVal val="visible"/>
                                      </p:to>
                                    </p:set>
                                    <p:animEffect transition="in" filter="wipe(left)">
                                      <p:cBhvr>
                                        <p:cTn id="25" dur="500"/>
                                        <p:tgtEl>
                                          <p:spTgt spid="1567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0" grpId="0" autoUpdateAnimBg="0"/>
      <p:bldP spid="156701" grpId="0" build="p" autoUpdateAnimBg="0" advAuto="0"/>
      <p:bldP spid="156702" grpId="0" autoUpdateAnimBg="0"/>
      <p:bldP spid="156703" grpId="0" autoUpdateAnimBg="0"/>
      <p:bldP spid="15670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Text Box 2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57721" name="Text Box 25"/>
          <p:cNvSpPr txBox="1">
            <a:spLocks noChangeArrowheads="1"/>
          </p:cNvSpPr>
          <p:nvPr/>
        </p:nvSpPr>
        <p:spPr bwMode="auto">
          <a:xfrm>
            <a:off x="1743075" y="1676400"/>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Global Connections</a:t>
            </a:r>
            <a:r>
              <a:rPr lang="en-US" altLang="en-US">
                <a:solidFill>
                  <a:schemeClr val="bg1"/>
                </a:solidFill>
              </a:rPr>
              <a:t>   European nations competed for overseas land and resources.</a:t>
            </a:r>
          </a:p>
        </p:txBody>
      </p:sp>
      <p:sp>
        <p:nvSpPr>
          <p:cNvPr id="157722" name="Text Box 26"/>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417065587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722"/>
                                        </p:tgtEl>
                                        <p:attrNameLst>
                                          <p:attrName>style.visibility</p:attrName>
                                        </p:attrNameLst>
                                      </p:cBhvr>
                                      <p:to>
                                        <p:strVal val="visible"/>
                                      </p:to>
                                    </p:set>
                                    <p:animEffect transition="in" filter="wipe(up)">
                                      <p:cBhvr>
                                        <p:cTn id="7" dur="500"/>
                                        <p:tgtEl>
                                          <p:spTgt spid="1577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7721"/>
                                        </p:tgtEl>
                                        <p:attrNameLst>
                                          <p:attrName>style.visibility</p:attrName>
                                        </p:attrNameLst>
                                      </p:cBhvr>
                                      <p:to>
                                        <p:strVal val="visible"/>
                                      </p:to>
                                    </p:set>
                                    <p:animEffect transition="in" filter="wipe(left)">
                                      <p:cBhvr>
                                        <p:cTn id="11" dur="500"/>
                                        <p:tgtEl>
                                          <p:spTgt spid="15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1" grpId="0" autoUpdateAnimBg="0"/>
      <p:bldP spid="15772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70" name="Text Box 2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 Divided Church </a:t>
            </a:r>
          </a:p>
        </p:txBody>
      </p:sp>
      <p:sp>
        <p:nvSpPr>
          <p:cNvPr id="159771" name="Text Box 27"/>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Martin Luther</a:t>
            </a:r>
            <a:r>
              <a:rPr lang="en-US" altLang="en-US" sz="2800"/>
              <a:t> brought about changes in Europe in the 1500s with his opposition </a:t>
            </a:r>
            <a:br>
              <a:rPr lang="en-US" altLang="en-US" sz="2800"/>
            </a:br>
            <a:r>
              <a:rPr lang="en-US" altLang="en-US" sz="2800"/>
              <a:t>to Catholicism.  </a:t>
            </a:r>
          </a:p>
        </p:txBody>
      </p:sp>
      <p:sp>
        <p:nvSpPr>
          <p:cNvPr id="159773" name="Text Box 29"/>
          <p:cNvSpPr txBox="1">
            <a:spLocks noChangeArrowheads="1"/>
          </p:cNvSpPr>
          <p:nvPr/>
        </p:nvSpPr>
        <p:spPr bwMode="auto">
          <a:xfrm>
            <a:off x="1744663" y="2514600"/>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His protests </a:t>
            </a:r>
            <a:r>
              <a:rPr lang="en-US" altLang="en-US" sz="2800">
                <a:solidFill>
                  <a:srgbClr val="FF0000"/>
                </a:solidFill>
              </a:rPr>
              <a:t>began the Protestant Reformation.  </a:t>
            </a:r>
          </a:p>
          <a:p>
            <a:pPr>
              <a:lnSpc>
                <a:spcPct val="90000"/>
              </a:lnSpc>
              <a:spcBef>
                <a:spcPct val="20000"/>
              </a:spcBef>
              <a:spcAft>
                <a:spcPct val="20000"/>
              </a:spcAft>
              <a:buFontTx/>
              <a:buChar char="•"/>
            </a:pPr>
            <a:r>
              <a:rPr lang="en-US" altLang="en-US" sz="2800">
                <a:solidFill>
                  <a:srgbClr val="FF0000"/>
                </a:solidFill>
              </a:rPr>
              <a:t>In France, John Calvin</a:t>
            </a:r>
            <a:r>
              <a:rPr lang="en-US" altLang="en-US" sz="2800"/>
              <a:t>, a Christian theologist</a:t>
            </a:r>
            <a:r>
              <a:rPr lang="en-US" altLang="en-US" sz="2800">
                <a:solidFill>
                  <a:srgbClr val="FF0000"/>
                </a:solidFill>
              </a:rPr>
              <a:t>, broke away from the </a:t>
            </a:r>
            <a:br>
              <a:rPr lang="en-US" altLang="en-US" sz="2800">
                <a:solidFill>
                  <a:srgbClr val="FF0000"/>
                </a:solidFill>
              </a:rPr>
            </a:br>
            <a:r>
              <a:rPr lang="en-US" altLang="en-US" sz="2800">
                <a:solidFill>
                  <a:srgbClr val="FF0000"/>
                </a:solidFill>
              </a:rPr>
              <a:t>Catholic Church. </a:t>
            </a:r>
          </a:p>
          <a:p>
            <a:pPr>
              <a:lnSpc>
                <a:spcPct val="90000"/>
              </a:lnSpc>
              <a:spcBef>
                <a:spcPct val="20000"/>
              </a:spcBef>
              <a:spcAft>
                <a:spcPct val="20000"/>
              </a:spcAft>
              <a:buFontTx/>
              <a:buChar char="•"/>
            </a:pPr>
            <a:r>
              <a:rPr lang="en-US" altLang="en-US" sz="2800">
                <a:solidFill>
                  <a:srgbClr val="FF0000"/>
                </a:solidFill>
              </a:rPr>
              <a:t>For personal reasons, King Henry VIII established England as a Protestant nation. </a:t>
            </a:r>
          </a:p>
        </p:txBody>
      </p:sp>
    </p:spTree>
    <p:extLst>
      <p:ext uri="{BB962C8B-B14F-4D97-AF65-F5344CB8AC3E}">
        <p14:creationId xmlns:p14="http://schemas.microsoft.com/office/powerpoint/2010/main" val="130687921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9770"/>
                                        </p:tgtEl>
                                        <p:attrNameLst>
                                          <p:attrName>style.visibility</p:attrName>
                                        </p:attrNameLst>
                                      </p:cBhvr>
                                      <p:to>
                                        <p:strVal val="visible"/>
                                      </p:to>
                                    </p:set>
                                    <p:animEffect transition="in" filter="checkerboard(across)">
                                      <p:cBhvr>
                                        <p:cTn id="7" dur="500"/>
                                        <p:tgtEl>
                                          <p:spTgt spid="15977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9771"/>
                                        </p:tgtEl>
                                        <p:attrNameLst>
                                          <p:attrName>style.visibility</p:attrName>
                                        </p:attrNameLst>
                                      </p:cBhvr>
                                      <p:to>
                                        <p:strVal val="visible"/>
                                      </p:to>
                                    </p:set>
                                    <p:animEffect transition="in" filter="wipe(left)">
                                      <p:cBhvr>
                                        <p:cTn id="11" dur="500"/>
                                        <p:tgtEl>
                                          <p:spTgt spid="159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9773">
                                            <p:txEl>
                                              <p:pRg st="0" end="0"/>
                                            </p:txEl>
                                          </p:spTgt>
                                        </p:tgtEl>
                                        <p:attrNameLst>
                                          <p:attrName>style.visibility</p:attrName>
                                        </p:attrNameLst>
                                      </p:cBhvr>
                                      <p:to>
                                        <p:strVal val="visible"/>
                                      </p:to>
                                    </p:set>
                                    <p:animEffect transition="in" filter="wipe(left)">
                                      <p:cBhvr>
                                        <p:cTn id="16" dur="500"/>
                                        <p:tgtEl>
                                          <p:spTgt spid="15977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9773">
                                            <p:txEl>
                                              <p:pRg st="1" end="1"/>
                                            </p:txEl>
                                          </p:spTgt>
                                        </p:tgtEl>
                                        <p:attrNameLst>
                                          <p:attrName>style.visibility</p:attrName>
                                        </p:attrNameLst>
                                      </p:cBhvr>
                                      <p:to>
                                        <p:strVal val="visible"/>
                                      </p:to>
                                    </p:set>
                                    <p:animEffect transition="in" filter="wipe(left)">
                                      <p:cBhvr>
                                        <p:cTn id="21" dur="500"/>
                                        <p:tgtEl>
                                          <p:spTgt spid="15977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9773">
                                            <p:txEl>
                                              <p:pRg st="2" end="2"/>
                                            </p:txEl>
                                          </p:spTgt>
                                        </p:tgtEl>
                                        <p:attrNameLst>
                                          <p:attrName>style.visibility</p:attrName>
                                        </p:attrNameLst>
                                      </p:cBhvr>
                                      <p:to>
                                        <p:strVal val="visible"/>
                                      </p:to>
                                    </p:set>
                                    <p:animEffect transition="in" filter="wipe(left)">
                                      <p:cBhvr>
                                        <p:cTn id="26" dur="500"/>
                                        <p:tgtEl>
                                          <p:spTgt spid="159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0" grpId="0" autoUpdateAnimBg="0"/>
      <p:bldP spid="159771" grpId="0" autoUpdateAnimBg="0"/>
      <p:bldP spid="15977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96" name="Text Box 28"/>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When Europeans settled in America, they brought with them their religious beliefs of either Catholicism or Protestantism.</a:t>
            </a:r>
          </a:p>
        </p:txBody>
      </p:sp>
      <p:sp>
        <p:nvSpPr>
          <p:cNvPr id="117769" name="Text Box 30"/>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A Divided Church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3893240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796"/>
                                        </p:tgtEl>
                                        <p:attrNameLst>
                                          <p:attrName>style.visibility</p:attrName>
                                        </p:attrNameLst>
                                      </p:cBhvr>
                                      <p:to>
                                        <p:strVal val="visible"/>
                                      </p:to>
                                    </p:set>
                                    <p:animEffect transition="in" filter="wipe(left)">
                                      <p:cBhvr>
                                        <p:cTn id="7" dur="500"/>
                                        <p:tgtEl>
                                          <p:spTgt spid="160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62"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p>
        </p:txBody>
      </p:sp>
      <p:sp>
        <p:nvSpPr>
          <p:cNvPr id="334863" name="Text Box 15"/>
          <p:cNvSpPr txBox="1">
            <a:spLocks noChangeArrowheads="1"/>
          </p:cNvSpPr>
          <p:nvPr/>
        </p:nvSpPr>
        <p:spPr bwMode="auto">
          <a:xfrm>
            <a:off x="1744663" y="1187450"/>
            <a:ext cx="72469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exploration of the Americas created rivalries between European countries to acquire colonies there. </a:t>
            </a:r>
            <a:endParaRPr lang="en-US" altLang="en-US" sz="1600" b="1">
              <a:solidFill>
                <a:srgbClr val="F2CB68"/>
              </a:solidFill>
            </a:endParaRPr>
          </a:p>
        </p:txBody>
      </p:sp>
      <p:sp>
        <p:nvSpPr>
          <p:cNvPr id="334869" name="Text Box 21"/>
          <p:cNvSpPr txBox="1">
            <a:spLocks noChangeArrowheads="1"/>
          </p:cNvSpPr>
          <p:nvPr/>
        </p:nvSpPr>
        <p:spPr bwMode="auto">
          <a:xfrm>
            <a:off x="1744663" y="2514600"/>
            <a:ext cx="71707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These colonies provided resources and a market to sell European products.</a:t>
            </a:r>
          </a:p>
        </p:txBody>
      </p:sp>
    </p:spTree>
    <p:extLst>
      <p:ext uri="{BB962C8B-B14F-4D97-AF65-F5344CB8AC3E}">
        <p14:creationId xmlns:p14="http://schemas.microsoft.com/office/powerpoint/2010/main" val="125386893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4862"/>
                                        </p:tgtEl>
                                        <p:attrNameLst>
                                          <p:attrName>style.visibility</p:attrName>
                                        </p:attrNameLst>
                                      </p:cBhvr>
                                      <p:to>
                                        <p:strVal val="visible"/>
                                      </p:to>
                                    </p:set>
                                    <p:animEffect transition="in" filter="checkerboard(across)">
                                      <p:cBhvr>
                                        <p:cTn id="7" dur="500"/>
                                        <p:tgtEl>
                                          <p:spTgt spid="3348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4863"/>
                                        </p:tgtEl>
                                        <p:attrNameLst>
                                          <p:attrName>style.visibility</p:attrName>
                                        </p:attrNameLst>
                                      </p:cBhvr>
                                      <p:to>
                                        <p:strVal val="visible"/>
                                      </p:to>
                                    </p:set>
                                    <p:animEffect transition="in" filter="wipe(left)">
                                      <p:cBhvr>
                                        <p:cTn id="11" dur="500"/>
                                        <p:tgtEl>
                                          <p:spTgt spid="334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4869">
                                            <p:txEl>
                                              <p:pRg st="0" end="0"/>
                                            </p:txEl>
                                          </p:spTgt>
                                        </p:tgtEl>
                                        <p:attrNameLst>
                                          <p:attrName>style.visibility</p:attrName>
                                        </p:attrNameLst>
                                      </p:cBhvr>
                                      <p:to>
                                        <p:strVal val="visible"/>
                                      </p:to>
                                    </p:set>
                                    <p:animEffect transition="in" filter="wipe(left)">
                                      <p:cBhvr>
                                        <p:cTn id="16" dur="500"/>
                                        <p:tgtEl>
                                          <p:spTgt spid="334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2" grpId="0" autoUpdateAnimBg="0"/>
      <p:bldP spid="334863" grpId="0" autoUpdateAnimBg="0"/>
      <p:bldP spid="33486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6"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 </a:t>
            </a:r>
            <a:r>
              <a:rPr lang="en-US" altLang="en-US" sz="2800" b="1">
                <a:solidFill>
                  <a:srgbClr val="FF0000"/>
                </a:solidFill>
              </a:rPr>
              <a:t>Columbian Exchange</a:t>
            </a:r>
            <a:r>
              <a:rPr lang="en-US" altLang="en-US" sz="2800">
                <a:solidFill>
                  <a:srgbClr val="FF0000"/>
                </a:solidFill>
              </a:rPr>
              <a:t> was a two-way exchange between the Americas and Europe, Asia, or Africa.  </a:t>
            </a:r>
          </a:p>
        </p:txBody>
      </p:sp>
      <p:sp>
        <p:nvSpPr>
          <p:cNvPr id="12084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r>
              <a:rPr lang="en-US" altLang="en-US" b="1">
                <a:solidFill>
                  <a:srgbClr val="F2CB68"/>
                </a:solidFill>
              </a:rPr>
              <a:t>(cont.)</a:t>
            </a:r>
            <a:r>
              <a:rPr lang="en-US" altLang="en-US" sz="3200" b="1">
                <a:solidFill>
                  <a:srgbClr val="F2CB68"/>
                </a:solidFill>
              </a:rPr>
              <a:t> </a:t>
            </a:r>
          </a:p>
        </p:txBody>
      </p:sp>
      <p:sp>
        <p:nvSpPr>
          <p:cNvPr id="335893" name="Text Box 21"/>
          <p:cNvSpPr txBox="1">
            <a:spLocks noChangeArrowheads="1"/>
          </p:cNvSpPr>
          <p:nvPr/>
        </p:nvSpPr>
        <p:spPr bwMode="auto">
          <a:xfrm>
            <a:off x="1744663" y="2514600"/>
            <a:ext cx="71707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exchange included crops, livestock, and other goods for enslaved Africans who worked on the plantations. </a:t>
            </a:r>
          </a:p>
          <a:p>
            <a:pPr>
              <a:lnSpc>
                <a:spcPct val="90000"/>
              </a:lnSpc>
              <a:spcBef>
                <a:spcPct val="20000"/>
              </a:spcBef>
              <a:spcAft>
                <a:spcPct val="20000"/>
              </a:spcAft>
              <a:buFontTx/>
              <a:buChar char="•"/>
            </a:pPr>
            <a:r>
              <a:rPr lang="en-US" altLang="en-US" sz="2800">
                <a:solidFill>
                  <a:srgbClr val="FF0000"/>
                </a:solidFill>
              </a:rPr>
              <a:t>Disease was a result of this exchange since Native Americans did not have the immunity to fight off European germs.</a:t>
            </a:r>
          </a:p>
        </p:txBody>
      </p:sp>
    </p:spTree>
    <p:extLst>
      <p:ext uri="{BB962C8B-B14F-4D97-AF65-F5344CB8AC3E}">
        <p14:creationId xmlns:p14="http://schemas.microsoft.com/office/powerpoint/2010/main" val="157357227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5886"/>
                                        </p:tgtEl>
                                        <p:attrNameLst>
                                          <p:attrName>style.visibility</p:attrName>
                                        </p:attrNameLst>
                                      </p:cBhvr>
                                      <p:to>
                                        <p:strVal val="visible"/>
                                      </p:to>
                                    </p:set>
                                    <p:animEffect transition="in" filter="wipe(left)">
                                      <p:cBhvr>
                                        <p:cTn id="7" dur="500"/>
                                        <p:tgtEl>
                                          <p:spTgt spid="335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93">
                                            <p:txEl>
                                              <p:pRg st="0" end="0"/>
                                            </p:txEl>
                                          </p:spTgt>
                                        </p:tgtEl>
                                        <p:attrNameLst>
                                          <p:attrName>style.visibility</p:attrName>
                                        </p:attrNameLst>
                                      </p:cBhvr>
                                      <p:to>
                                        <p:strVal val="visible"/>
                                      </p:to>
                                    </p:set>
                                    <p:animEffect transition="in" filter="wipe(left)">
                                      <p:cBhvr>
                                        <p:cTn id="12" dur="500"/>
                                        <p:tgtEl>
                                          <p:spTgt spid="335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5893">
                                            <p:txEl>
                                              <p:pRg st="1" end="1"/>
                                            </p:txEl>
                                          </p:spTgt>
                                        </p:tgtEl>
                                        <p:attrNameLst>
                                          <p:attrName>style.visibility</p:attrName>
                                        </p:attrNameLst>
                                      </p:cBhvr>
                                      <p:to>
                                        <p:strVal val="visible"/>
                                      </p:to>
                                    </p:set>
                                    <p:animEffect transition="in" filter="wipe(left)">
                                      <p:cBhvr>
                                        <p:cTn id="17" dur="500"/>
                                        <p:tgtEl>
                                          <p:spTgt spid="335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6" grpId="0" autoUpdateAnimBg="0"/>
      <p:bldP spid="33589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10" name="Text Box 14"/>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England, France, and the Netherlands searched for a more direct route to Asia to compete with Spain and Portugal, who had claimed most of the Americas.  </a:t>
            </a:r>
          </a:p>
        </p:txBody>
      </p:sp>
      <p:sp>
        <p:nvSpPr>
          <p:cNvPr id="336911" name="Text Box 15"/>
          <p:cNvSpPr txBox="1">
            <a:spLocks noChangeArrowheads="1"/>
          </p:cNvSpPr>
          <p:nvPr/>
        </p:nvSpPr>
        <p:spPr bwMode="auto">
          <a:xfrm>
            <a:off x="1744663" y="2895600"/>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This became </a:t>
            </a:r>
            <a:r>
              <a:rPr lang="en-US" altLang="en-US" sz="2800" dirty="0">
                <a:solidFill>
                  <a:srgbClr val="FF0000"/>
                </a:solidFill>
              </a:rPr>
              <a:t>known as the </a:t>
            </a:r>
            <a:r>
              <a:rPr lang="en-US" altLang="en-US" sz="2800" b="1" dirty="0">
                <a:solidFill>
                  <a:srgbClr val="FF0000"/>
                </a:solidFill>
              </a:rPr>
              <a:t>Northwest Passage.</a:t>
            </a:r>
            <a:r>
              <a:rPr lang="en-US" altLang="en-US" sz="2800" dirty="0">
                <a:solidFill>
                  <a:srgbClr val="FF0000"/>
                </a:solidFill>
              </a:rPr>
              <a:t> </a:t>
            </a:r>
            <a:r>
              <a:rPr lang="en-US" altLang="en-US" sz="2800" dirty="0">
                <a:solidFill>
                  <a:schemeClr val="bg1"/>
                </a:solidFill>
              </a:rPr>
              <a:t>Instead of traveling around South America, they sailed along the northern coast to North America.  </a:t>
            </a:r>
          </a:p>
          <a:p>
            <a:pPr>
              <a:lnSpc>
                <a:spcPct val="90000"/>
              </a:lnSpc>
              <a:spcBef>
                <a:spcPct val="20000"/>
              </a:spcBef>
              <a:spcAft>
                <a:spcPct val="20000"/>
              </a:spcAft>
              <a:buFontTx/>
              <a:buChar char="•"/>
            </a:pPr>
            <a:r>
              <a:rPr lang="en-US" altLang="en-US" sz="2800" dirty="0">
                <a:solidFill>
                  <a:srgbClr val="FF0000"/>
                </a:solidFill>
              </a:rPr>
              <a:t>John Cabot working for </a:t>
            </a:r>
            <a:r>
              <a:rPr lang="en-US" altLang="en-US" sz="2800" dirty="0">
                <a:solidFill>
                  <a:schemeClr val="bg1"/>
                </a:solidFill>
              </a:rPr>
              <a:t>probably landed on the coast of Newfoundland in 1497.  </a:t>
            </a:r>
          </a:p>
          <a:p>
            <a:pPr>
              <a:lnSpc>
                <a:spcPct val="90000"/>
              </a:lnSpc>
              <a:spcBef>
                <a:spcPct val="20000"/>
              </a:spcBef>
              <a:spcAft>
                <a:spcPct val="20000"/>
              </a:spcAft>
              <a:buFontTx/>
              <a:buChar char="•"/>
            </a:pPr>
            <a:r>
              <a:rPr lang="en-US" altLang="en-US" sz="2800" dirty="0">
                <a:solidFill>
                  <a:srgbClr val="FF0000"/>
                </a:solidFill>
              </a:rPr>
              <a:t>England was then able to establish claims in North America.</a:t>
            </a:r>
          </a:p>
        </p:txBody>
      </p:sp>
      <p:sp>
        <p:nvSpPr>
          <p:cNvPr id="12186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34474641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6910"/>
                                        </p:tgtEl>
                                        <p:attrNameLst>
                                          <p:attrName>style.visibility</p:attrName>
                                        </p:attrNameLst>
                                      </p:cBhvr>
                                      <p:to>
                                        <p:strVal val="visible"/>
                                      </p:to>
                                    </p:set>
                                    <p:animEffect transition="in" filter="wipe(left)">
                                      <p:cBhvr>
                                        <p:cTn id="7" dur="500"/>
                                        <p:tgtEl>
                                          <p:spTgt spid="336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11">
                                            <p:txEl>
                                              <p:pRg st="0" end="0"/>
                                            </p:txEl>
                                          </p:spTgt>
                                        </p:tgtEl>
                                        <p:attrNameLst>
                                          <p:attrName>style.visibility</p:attrName>
                                        </p:attrNameLst>
                                      </p:cBhvr>
                                      <p:to>
                                        <p:strVal val="visible"/>
                                      </p:to>
                                    </p:set>
                                    <p:animEffect transition="in" filter="wipe(left)">
                                      <p:cBhvr>
                                        <p:cTn id="12" dur="500"/>
                                        <p:tgtEl>
                                          <p:spTgt spid="3369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6911">
                                            <p:txEl>
                                              <p:pRg st="1" end="1"/>
                                            </p:txEl>
                                          </p:spTgt>
                                        </p:tgtEl>
                                        <p:attrNameLst>
                                          <p:attrName>style.visibility</p:attrName>
                                        </p:attrNameLst>
                                      </p:cBhvr>
                                      <p:to>
                                        <p:strVal val="visible"/>
                                      </p:to>
                                    </p:set>
                                    <p:animEffect transition="in" filter="wipe(left)">
                                      <p:cBhvr>
                                        <p:cTn id="17" dur="500"/>
                                        <p:tgtEl>
                                          <p:spTgt spid="3369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6911">
                                            <p:txEl>
                                              <p:pRg st="2" end="2"/>
                                            </p:txEl>
                                          </p:spTgt>
                                        </p:tgtEl>
                                        <p:attrNameLst>
                                          <p:attrName>style.visibility</p:attrName>
                                        </p:attrNameLst>
                                      </p:cBhvr>
                                      <p:to>
                                        <p:strVal val="visible"/>
                                      </p:to>
                                    </p:set>
                                    <p:animEffect transition="in" filter="wipe(left)">
                                      <p:cBhvr>
                                        <p:cTn id="22" dur="500"/>
                                        <p:tgtEl>
                                          <p:spTgt spid="3369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0" grpId="0" autoUpdateAnimBg="0"/>
      <p:bldP spid="3369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73"/>
          <p:cNvSpPr txBox="1">
            <a:spLocks noGrp="1"/>
          </p:cNvSpPr>
          <p:nvPr>
            <p:ph type="body" idx="1"/>
          </p:nvPr>
        </p:nvSpPr>
        <p:spPr bwMode="auto">
          <a:xfrm>
            <a:off x="152400" y="0"/>
            <a:ext cx="8534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buFontTx/>
              <a:buNone/>
            </a:pPr>
            <a:r>
              <a:rPr lang="en-US" altLang="en-US" smtClean="0">
                <a:solidFill>
                  <a:schemeClr val="tx1"/>
                </a:solidFill>
              </a:rPr>
              <a:t>White day classes had no homework.</a:t>
            </a:r>
          </a:p>
          <a:p>
            <a:pPr>
              <a:buFontTx/>
              <a:buNone/>
            </a:pPr>
            <a:endParaRPr lang="en-US" altLang="en-US" smtClean="0">
              <a:solidFill>
                <a:schemeClr val="tx1"/>
              </a:solidFill>
            </a:endParaRPr>
          </a:p>
          <a:p>
            <a:pPr>
              <a:buFontTx/>
              <a:buNone/>
            </a:pPr>
            <a:r>
              <a:rPr lang="en-US" altLang="en-US" smtClean="0">
                <a:solidFill>
                  <a:schemeClr val="tx1"/>
                </a:solidFill>
              </a:rPr>
              <a:t>chose 1 of these essays and write an answer using your book. For the other question, make notes that will allow you to discus it.</a:t>
            </a:r>
          </a:p>
          <a:p>
            <a:pPr>
              <a:buFontTx/>
              <a:buNone/>
            </a:pPr>
            <a:endParaRPr lang="en-US" altLang="en-US" smtClean="0">
              <a:solidFill>
                <a:srgbClr val="FFFF00"/>
              </a:solidFill>
            </a:endParaRPr>
          </a:p>
          <a:p>
            <a:pPr>
              <a:buFontTx/>
              <a:buNone/>
            </a:pPr>
            <a:r>
              <a:rPr lang="en-US" altLang="en-US" smtClean="0">
                <a:solidFill>
                  <a:schemeClr val="tx1"/>
                </a:solidFill>
              </a:rPr>
              <a:t>Explain how technology made long sea voyages possible?</a:t>
            </a:r>
          </a:p>
          <a:p>
            <a:pPr>
              <a:buFontTx/>
              <a:buNone/>
            </a:pPr>
            <a:r>
              <a:rPr lang="en-US" altLang="en-US" smtClean="0">
                <a:solidFill>
                  <a:schemeClr val="tx1"/>
                </a:solidFill>
              </a:rPr>
              <a:t>Can you relate how the great civilizations of Africa arose and flourished?</a:t>
            </a:r>
          </a:p>
        </p:txBody>
      </p:sp>
    </p:spTree>
    <p:extLst>
      <p:ext uri="{BB962C8B-B14F-4D97-AF65-F5344CB8AC3E}">
        <p14:creationId xmlns:p14="http://schemas.microsoft.com/office/powerpoint/2010/main" val="1036662313"/>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337934" name="Text Box 14"/>
          <p:cNvSpPr txBox="1">
            <a:spLocks noChangeArrowheads="1"/>
          </p:cNvSpPr>
          <p:nvPr/>
        </p:nvSpPr>
        <p:spPr bwMode="auto">
          <a:xfrm>
            <a:off x="1744663" y="1187450"/>
            <a:ext cx="70183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Giovanni da </a:t>
            </a:r>
            <a:r>
              <a:rPr lang="en-US" altLang="en-US" sz="2800">
                <a:solidFill>
                  <a:srgbClr val="FF0000"/>
                </a:solidFill>
              </a:rPr>
              <a:t>Verrazano sailed for France </a:t>
            </a:r>
            <a:r>
              <a:rPr lang="en-US" altLang="en-US" sz="2800">
                <a:solidFill>
                  <a:schemeClr val="bg1"/>
                </a:solidFill>
              </a:rPr>
              <a:t>in 1524 and explored the coast of North America from present-day Nova Scotia south to the Carolinas.  </a:t>
            </a:r>
          </a:p>
        </p:txBody>
      </p:sp>
      <p:sp>
        <p:nvSpPr>
          <p:cNvPr id="337935" name="Text Box 15"/>
          <p:cNvSpPr txBox="1">
            <a:spLocks noChangeArrowheads="1"/>
          </p:cNvSpPr>
          <p:nvPr/>
        </p:nvSpPr>
        <p:spPr bwMode="auto">
          <a:xfrm>
            <a:off x="1744663" y="2901950"/>
            <a:ext cx="6713537" cy="48831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defRPr/>
            </a:pPr>
            <a:r>
              <a:rPr lang="en-US" altLang="en-US" sz="2800" dirty="0" smtClean="0">
                <a:solidFill>
                  <a:srgbClr val="FF0000"/>
                </a:solidFill>
              </a:rPr>
              <a:t>Jacques Cartier also sailed for France. </a:t>
            </a:r>
            <a:r>
              <a:rPr lang="en-US" altLang="en-US" sz="2800" dirty="0" smtClean="0">
                <a:solidFill>
                  <a:schemeClr val="bg1"/>
                </a:solidFill>
              </a:rPr>
              <a:t>He sailed up the St. Lawrence River and founded Mont-Royal (Montreal).</a:t>
            </a:r>
          </a:p>
          <a:p>
            <a:pPr marL="0" indent="0">
              <a:lnSpc>
                <a:spcPct val="88000"/>
              </a:lnSpc>
              <a:spcBef>
                <a:spcPct val="18000"/>
              </a:spcBef>
              <a:spcAft>
                <a:spcPct val="18000"/>
              </a:spcAft>
              <a:buFontTx/>
              <a:buChar char="•"/>
              <a:defRPr/>
            </a:pPr>
            <a:r>
              <a:rPr lang="en-US" altLang="en-US" sz="2800" dirty="0" smtClean="0">
                <a:solidFill>
                  <a:srgbClr val="FF0000"/>
                </a:solidFill>
              </a:rPr>
              <a:t>  Henry Hudson sailed for the Dutch. </a:t>
            </a:r>
            <a:r>
              <a:rPr lang="en-US" altLang="en-US" sz="2800" dirty="0" smtClean="0">
                <a:solidFill>
                  <a:srgbClr val="FFFFFF"/>
                </a:solidFill>
              </a:rPr>
              <a:t>He discovered the Hudson River in 1609. He sailed as far north as Albany. </a:t>
            </a:r>
            <a:r>
              <a:rPr lang="en-US" altLang="en-US" sz="2800" dirty="0" smtClean="0">
                <a:solidFill>
                  <a:schemeClr val="bg1"/>
                </a:solidFill>
              </a:rPr>
              <a:t>In 1610 </a:t>
            </a:r>
            <a:r>
              <a:rPr lang="en-US" altLang="en-US" sz="2800" dirty="0" smtClean="0">
                <a:solidFill>
                  <a:srgbClr val="FF0000"/>
                </a:solidFill>
              </a:rPr>
              <a:t>he discovered Hudson Bay, </a:t>
            </a:r>
            <a:r>
              <a:rPr lang="en-US" altLang="en-US" sz="2800" dirty="0" smtClean="0">
                <a:solidFill>
                  <a:schemeClr val="bg1"/>
                </a:solidFill>
              </a:rPr>
              <a:t>thinking that he had reached the </a:t>
            </a:r>
            <a:br>
              <a:rPr lang="en-US" altLang="en-US" sz="2800" dirty="0" smtClean="0">
                <a:solidFill>
                  <a:schemeClr val="bg1"/>
                </a:solidFill>
              </a:rPr>
            </a:br>
            <a:r>
              <a:rPr lang="en-US" altLang="en-US" sz="2800" dirty="0" smtClean="0">
                <a:solidFill>
                  <a:schemeClr val="bg1"/>
                </a:solidFill>
              </a:rPr>
              <a:t>Pacific Ocean.  </a:t>
            </a:r>
          </a:p>
          <a:p>
            <a:pPr marL="0" indent="0">
              <a:lnSpc>
                <a:spcPct val="88000"/>
              </a:lnSpc>
              <a:spcBef>
                <a:spcPct val="18000"/>
              </a:spcBef>
              <a:spcAft>
                <a:spcPct val="18000"/>
              </a:spcAft>
              <a:buFontTx/>
              <a:buChar char="•"/>
              <a:defRPr/>
            </a:pPr>
            <a:endParaRPr lang="en-US" altLang="en-US" sz="2800" dirty="0" smtClean="0">
              <a:solidFill>
                <a:srgbClr val="FFFFFF"/>
              </a:solidFill>
            </a:endParaRPr>
          </a:p>
          <a:p>
            <a:pPr marL="0" indent="0">
              <a:lnSpc>
                <a:spcPct val="88000"/>
              </a:lnSpc>
              <a:spcBef>
                <a:spcPct val="18000"/>
              </a:spcBef>
              <a:spcAft>
                <a:spcPct val="18000"/>
              </a:spcAft>
              <a:buFontTx/>
              <a:buChar char="•"/>
              <a:defRPr/>
            </a:pPr>
            <a:endParaRPr lang="en-US" altLang="en-US" sz="1600" b="1" dirty="0" smtClean="0">
              <a:solidFill>
                <a:srgbClr val="F2CB68"/>
              </a:solidFill>
            </a:endParaRPr>
          </a:p>
          <a:p>
            <a:pPr>
              <a:lnSpc>
                <a:spcPct val="90000"/>
              </a:lnSpc>
              <a:spcBef>
                <a:spcPct val="20000"/>
              </a:spcBef>
              <a:spcAft>
                <a:spcPct val="20000"/>
              </a:spcAft>
              <a:buFontTx/>
              <a:buChar char="•"/>
              <a:defRPr/>
            </a:pPr>
            <a:endParaRPr lang="en-US" altLang="en-US" sz="1600" b="1" dirty="0" smtClean="0">
              <a:solidFill>
                <a:srgbClr val="F2CB68"/>
              </a:solidFill>
            </a:endParaRPr>
          </a:p>
        </p:txBody>
      </p:sp>
      <p:sp>
        <p:nvSpPr>
          <p:cNvPr id="12289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r>
              <a:rPr lang="en-US" altLang="en-US" b="1">
                <a:solidFill>
                  <a:srgbClr val="F2CB68"/>
                </a:solidFill>
              </a:rPr>
              <a:t>(cont.)</a:t>
            </a:r>
            <a:r>
              <a:rPr lang="en-US" altLang="en-US" sz="3200" b="1">
                <a:solidFill>
                  <a:srgbClr val="F2CB68"/>
                </a:solidFill>
              </a:rPr>
              <a:t> </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36070267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4"/>
                                        </p:tgtEl>
                                        <p:attrNameLst>
                                          <p:attrName>style.visibility</p:attrName>
                                        </p:attrNameLst>
                                      </p:cBhvr>
                                      <p:to>
                                        <p:strVal val="visible"/>
                                      </p:to>
                                    </p:set>
                                    <p:animEffect transition="in" filter="wipe(left)">
                                      <p:cBhvr>
                                        <p:cTn id="7" dur="500"/>
                                        <p:tgtEl>
                                          <p:spTgt spid="337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35">
                                            <p:txEl>
                                              <p:pRg st="0" end="0"/>
                                            </p:txEl>
                                          </p:spTgt>
                                        </p:tgtEl>
                                        <p:attrNameLst>
                                          <p:attrName>style.visibility</p:attrName>
                                        </p:attrNameLst>
                                      </p:cBhvr>
                                      <p:to>
                                        <p:strVal val="visible"/>
                                      </p:to>
                                    </p:set>
                                    <p:animEffect transition="in" filter="wipe(left)">
                                      <p:cBhvr>
                                        <p:cTn id="12" dur="500"/>
                                        <p:tgtEl>
                                          <p:spTgt spid="3379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35">
                                            <p:txEl>
                                              <p:pRg st="1" end="1"/>
                                            </p:txEl>
                                          </p:spTgt>
                                        </p:tgtEl>
                                        <p:attrNameLst>
                                          <p:attrName>style.visibility</p:attrName>
                                        </p:attrNameLst>
                                      </p:cBhvr>
                                      <p:to>
                                        <p:strVal val="visible"/>
                                      </p:to>
                                    </p:set>
                                    <p:animEffect transition="in" filter="wipe(left)">
                                      <p:cBhvr>
                                        <p:cTn id="17" dur="500"/>
                                        <p:tgtEl>
                                          <p:spTgt spid="3379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4" grpId="0" autoUpdateAnimBg="0"/>
      <p:bldP spid="33793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71" name="Text Box 15"/>
          <p:cNvSpPr txBox="1">
            <a:spLocks noChangeArrowheads="1"/>
          </p:cNvSpPr>
          <p:nvPr/>
        </p:nvSpPr>
        <p:spPr bwMode="auto">
          <a:xfrm>
            <a:off x="1744663" y="2470150"/>
            <a:ext cx="7170737" cy="17637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He and his crew were unsuccessful in finding an outlet.  </a:t>
            </a:r>
          </a:p>
          <a:p>
            <a:pPr>
              <a:lnSpc>
                <a:spcPct val="88000"/>
              </a:lnSpc>
              <a:spcBef>
                <a:spcPct val="18000"/>
              </a:spcBef>
              <a:spcAft>
                <a:spcPct val="18000"/>
              </a:spcAft>
              <a:buFontTx/>
              <a:buChar char="•"/>
            </a:pPr>
            <a:r>
              <a:rPr lang="en-US" altLang="en-US" sz="2800">
                <a:solidFill>
                  <a:schemeClr val="bg1"/>
                </a:solidFill>
              </a:rPr>
              <a:t>In the 1600s France and the Netherlands set up trading posts in the Americas.</a:t>
            </a:r>
          </a:p>
        </p:txBody>
      </p:sp>
      <p:sp>
        <p:nvSpPr>
          <p:cNvPr id="123914"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94035147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3471">
                                            <p:txEl>
                                              <p:pRg st="0" end="0"/>
                                            </p:txEl>
                                          </p:spTgt>
                                        </p:tgtEl>
                                        <p:attrNameLst>
                                          <p:attrName>style.visibility</p:attrName>
                                        </p:attrNameLst>
                                      </p:cBhvr>
                                      <p:to>
                                        <p:strVal val="visible"/>
                                      </p:to>
                                    </p:set>
                                    <p:animEffect transition="in" filter="wipe(left)">
                                      <p:cBhvr>
                                        <p:cTn id="7" dur="500"/>
                                        <p:tgtEl>
                                          <p:spTgt spid="4034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3471">
                                            <p:txEl>
                                              <p:pRg st="1" end="1"/>
                                            </p:txEl>
                                          </p:spTgt>
                                        </p:tgtEl>
                                        <p:attrNameLst>
                                          <p:attrName>style.visibility</p:attrName>
                                        </p:attrNameLst>
                                      </p:cBhvr>
                                      <p:to>
                                        <p:strVal val="visible"/>
                                      </p:to>
                                    </p:set>
                                    <p:animEffect transition="in" filter="wipe(left)">
                                      <p:cBhvr>
                                        <p:cTn id="12" dur="500"/>
                                        <p:tgtEl>
                                          <p:spTgt spid="4034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94" name="Text Box 14"/>
          <p:cNvSpPr txBox="1">
            <a:spLocks noChangeArrowheads="1"/>
          </p:cNvSpPr>
          <p:nvPr/>
        </p:nvSpPr>
        <p:spPr bwMode="auto">
          <a:xfrm>
            <a:off x="1744663" y="1187450"/>
            <a:ext cx="67897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They were interested in economic opportunities, not building an empire. </a:t>
            </a:r>
            <a:endParaRPr lang="en-US" altLang="en-US" sz="1600" b="1">
              <a:solidFill>
                <a:srgbClr val="F2CB68"/>
              </a:solidFill>
            </a:endParaRPr>
          </a:p>
        </p:txBody>
      </p:sp>
      <p:sp>
        <p:nvSpPr>
          <p:cNvPr id="12493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Economic Rivalry </a:t>
            </a:r>
            <a:r>
              <a:rPr lang="en-US" altLang="en-US" b="1">
                <a:solidFill>
                  <a:srgbClr val="F2CB68"/>
                </a:solidFill>
              </a:rPr>
              <a:t>(cont.)</a:t>
            </a:r>
            <a:r>
              <a:rPr lang="en-US" altLang="en-US" sz="3200" b="1">
                <a:solidFill>
                  <a:srgbClr val="F2CB68"/>
                </a:solidFill>
              </a:rPr>
              <a:t> </a:t>
            </a:r>
          </a:p>
        </p:txBody>
      </p:sp>
      <p:sp>
        <p:nvSpPr>
          <p:cNvPr id="404501" name="Text Box 21"/>
          <p:cNvSpPr txBox="1">
            <a:spLocks noChangeArrowheads="1"/>
          </p:cNvSpPr>
          <p:nvPr/>
        </p:nvSpPr>
        <p:spPr bwMode="auto">
          <a:xfrm>
            <a:off x="1744663" y="2133600"/>
            <a:ext cx="66373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Samuel de Champlain established a trading post for fur trading in Quebec </a:t>
            </a:r>
            <a:r>
              <a:rPr lang="en-US" altLang="en-US" sz="2800">
                <a:solidFill>
                  <a:schemeClr val="bg1"/>
                </a:solidFill>
              </a:rPr>
              <a:t>and other parts of Canada.  </a:t>
            </a:r>
          </a:p>
          <a:p>
            <a:pPr>
              <a:lnSpc>
                <a:spcPct val="90000"/>
              </a:lnSpc>
              <a:spcBef>
                <a:spcPct val="20000"/>
              </a:spcBef>
              <a:spcAft>
                <a:spcPct val="20000"/>
              </a:spcAft>
              <a:buFontTx/>
              <a:buChar char="•"/>
            </a:pPr>
            <a:r>
              <a:rPr lang="en-US" altLang="en-US" sz="2800">
                <a:solidFill>
                  <a:schemeClr val="bg1"/>
                </a:solidFill>
              </a:rPr>
              <a:t>The Dutch established trading posts along the Hudson River.</a:t>
            </a:r>
          </a:p>
        </p:txBody>
      </p:sp>
    </p:spTree>
    <p:extLst>
      <p:ext uri="{BB962C8B-B14F-4D97-AF65-F5344CB8AC3E}">
        <p14:creationId xmlns:p14="http://schemas.microsoft.com/office/powerpoint/2010/main" val="223683540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4494"/>
                                        </p:tgtEl>
                                        <p:attrNameLst>
                                          <p:attrName>style.visibility</p:attrName>
                                        </p:attrNameLst>
                                      </p:cBhvr>
                                      <p:to>
                                        <p:strVal val="visible"/>
                                      </p:to>
                                    </p:set>
                                    <p:animEffect transition="in" filter="wipe(left)">
                                      <p:cBhvr>
                                        <p:cTn id="7" dur="500"/>
                                        <p:tgtEl>
                                          <p:spTgt spid="404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4501">
                                            <p:txEl>
                                              <p:pRg st="0" end="0"/>
                                            </p:txEl>
                                          </p:spTgt>
                                        </p:tgtEl>
                                        <p:attrNameLst>
                                          <p:attrName>style.visibility</p:attrName>
                                        </p:attrNameLst>
                                      </p:cBhvr>
                                      <p:to>
                                        <p:strVal val="visible"/>
                                      </p:to>
                                    </p:set>
                                    <p:animEffect transition="in" filter="wipe(left)">
                                      <p:cBhvr>
                                        <p:cTn id="12" dur="500"/>
                                        <p:tgtEl>
                                          <p:spTgt spid="4045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4501">
                                            <p:txEl>
                                              <p:pRg st="1" end="1"/>
                                            </p:txEl>
                                          </p:spTgt>
                                        </p:tgtEl>
                                        <p:attrNameLst>
                                          <p:attrName>style.visibility</p:attrName>
                                        </p:attrNameLst>
                                      </p:cBhvr>
                                      <p:to>
                                        <p:strVal val="visible"/>
                                      </p:to>
                                    </p:set>
                                    <p:animEffect transition="in" filter="wipe(left)">
                                      <p:cBhvr>
                                        <p:cTn id="17" dur="500"/>
                                        <p:tgtEl>
                                          <p:spTgt spid="4045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4" grpId="0" autoUpdateAnimBg="0"/>
      <p:bldP spid="40450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0" descr="slide_show">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Rectangle 17"/>
          <p:cNvSpPr>
            <a:spLocks noGrp="1" noChangeArrowheads="1"/>
          </p:cNvSpPr>
          <p:nvPr>
            <p:ph type="title"/>
          </p:nvPr>
        </p:nvSpPr>
        <p:spPr/>
        <p:txBody>
          <a:bodyPr/>
          <a:lstStyle/>
          <a:p>
            <a:pPr eaLnBrk="1" hangingPunct="1"/>
            <a:r>
              <a:rPr lang="en-US" altLang="en-US" smtClean="0">
                <a:solidFill>
                  <a:schemeClr val="bg1"/>
                </a:solidFill>
              </a:rPr>
              <a:t>End of Slide Show</a:t>
            </a:r>
          </a:p>
        </p:txBody>
      </p:sp>
      <p:pic>
        <p:nvPicPr>
          <p:cNvPr id="181252" name="Picture 20"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23" descr="aj-home">
            <a:hlinkClick r:id="rId3"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3625"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6051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graphicFrame>
        <p:nvGraphicFramePr>
          <p:cNvPr id="4" name="Table 3"/>
          <p:cNvGraphicFramePr>
            <a:graphicFrameLocks noGrp="1"/>
          </p:cNvGraphicFramePr>
          <p:nvPr/>
        </p:nvGraphicFramePr>
        <p:xfrm>
          <a:off x="152400" y="17463"/>
          <a:ext cx="8839200" cy="6054724"/>
        </p:xfrm>
        <a:graphic>
          <a:graphicData uri="http://schemas.openxmlformats.org/drawingml/2006/table">
            <a:tbl>
              <a:tblPr firstRow="1" bandRow="1">
                <a:tableStyleId>{5C22544A-7EE6-4342-B048-85BDC9FD1C3A}</a:tableStyleId>
              </a:tblPr>
              <a:tblGrid>
                <a:gridCol w="8839200"/>
              </a:tblGrid>
              <a:tr h="365826">
                <a:tc>
                  <a:txBody>
                    <a:bodyPr/>
                    <a:lstStyle/>
                    <a:p>
                      <a:pPr algn="ctr"/>
                      <a:r>
                        <a:rPr lang="en-US" sz="1800" dirty="0" smtClean="0"/>
                        <a:t>Spanish Social Classes</a:t>
                      </a:r>
                      <a:r>
                        <a:rPr lang="en-US" sz="1800" baseline="0" dirty="0" smtClean="0"/>
                        <a:t> Table</a:t>
                      </a:r>
                      <a:endParaRPr lang="en-US" sz="1800" dirty="0"/>
                    </a:p>
                  </a:txBody>
                  <a:tcPr marT="45728" marB="45728"/>
                </a:tc>
              </a:tr>
              <a:tr h="1829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b="1" i="1" dirty="0" err="1" smtClean="0">
                          <a:solidFill>
                            <a:srgbClr val="FF0000"/>
                          </a:solidFill>
                          <a:latin typeface="Algerian" panose="04020705040A02060702" pitchFamily="82" charset="0"/>
                        </a:rPr>
                        <a:t>peninsulares</a:t>
                      </a:r>
                      <a:r>
                        <a:rPr lang="en-US" altLang="en-US" sz="3200" b="1" dirty="0" smtClean="0">
                          <a:solidFill>
                            <a:srgbClr val="FF0000"/>
                          </a:solidFill>
                          <a:latin typeface="Algerian" panose="04020705040A02060702" pitchFamily="82" charset="0"/>
                        </a:rPr>
                        <a:t>  who owned land, ran the local government, and served in the Catholic Church.</a:t>
                      </a:r>
                    </a:p>
                    <a:p>
                      <a:pPr algn="ctr"/>
                      <a:endParaRPr lang="en-US" sz="1800" dirty="0">
                        <a:solidFill>
                          <a:srgbClr val="FF0000"/>
                        </a:solidFill>
                      </a:endParaRPr>
                    </a:p>
                  </a:txBody>
                  <a:tcPr marT="45728" marB="45728"/>
                </a:tc>
              </a:tr>
              <a:tr h="1493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FF0000"/>
                          </a:solidFill>
                        </a:rPr>
                        <a:t>creoles, or people born in the Americas to Spanish parents.</a:t>
                      </a:r>
                    </a:p>
                    <a:p>
                      <a:pPr algn="ctr"/>
                      <a:endParaRPr lang="en-US" sz="1800" dirty="0" smtClean="0"/>
                    </a:p>
                    <a:p>
                      <a:pPr algn="ctr"/>
                      <a:endParaRPr lang="en-US" sz="1800" dirty="0"/>
                    </a:p>
                  </a:txBody>
                  <a:tcPr marT="45728" marB="45728"/>
                </a:tc>
              </a:tr>
              <a:tr h="914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mestizos, or people with both Spanish and Native American parents. </a:t>
                      </a:r>
                      <a:endParaRPr lang="en-US" altLang="en-US" sz="1200" b="1" dirty="0" smtClean="0">
                        <a:solidFill>
                          <a:srgbClr val="FF0000"/>
                        </a:solidFill>
                      </a:endParaRPr>
                    </a:p>
                    <a:p>
                      <a:pPr algn="ctr"/>
                      <a:endParaRPr lang="en-US" sz="1800" dirty="0" smtClean="0"/>
                    </a:p>
                    <a:p>
                      <a:pPr algn="ctr"/>
                      <a:endParaRPr lang="en-US" sz="1800" dirty="0"/>
                    </a:p>
                  </a:txBody>
                  <a:tcPr marT="45728" marB="45728"/>
                </a:tc>
              </a:tr>
              <a:tr h="792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solidFill>
                            <a:srgbClr val="FF0000"/>
                          </a:solidFill>
                        </a:rPr>
                        <a:t>Native Americans.  </a:t>
                      </a:r>
                    </a:p>
                    <a:p>
                      <a:pPr algn="ctr"/>
                      <a:endParaRPr lang="en-US" sz="1800" dirty="0" smtClean="0"/>
                    </a:p>
                    <a:p>
                      <a:pPr algn="ctr"/>
                      <a:endParaRPr lang="en-US" sz="1800" dirty="0"/>
                    </a:p>
                  </a:txBody>
                  <a:tcPr marT="45728" marB="45728"/>
                </a:tc>
              </a:tr>
              <a:tr h="658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800" dirty="0" smtClean="0">
                          <a:solidFill>
                            <a:srgbClr val="FF0000"/>
                          </a:solidFill>
                        </a:rPr>
                        <a:t>enslaved Africans.</a:t>
                      </a:r>
                    </a:p>
                    <a:p>
                      <a:pPr algn="ctr"/>
                      <a:endParaRPr lang="en-US" sz="1800" dirty="0"/>
                    </a:p>
                  </a:txBody>
                  <a:tcPr marT="45728" marB="45728"/>
                </a:tc>
              </a:tr>
            </a:tbl>
          </a:graphicData>
        </a:graphic>
      </p:graphicFrame>
    </p:spTree>
    <p:extLst>
      <p:ext uri="{BB962C8B-B14F-4D97-AF65-F5344CB8AC3E}">
        <p14:creationId xmlns:p14="http://schemas.microsoft.com/office/powerpoint/2010/main" val="3444054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sp>
        <p:nvSpPr>
          <p:cNvPr id="26627" name="Rectangle 3"/>
          <p:cNvSpPr>
            <a:spLocks noChangeArrowheads="1"/>
          </p:cNvSpPr>
          <p:nvPr/>
        </p:nvSpPr>
        <p:spPr bwMode="auto">
          <a:xfrm>
            <a:off x="228600" y="990600"/>
            <a:ext cx="3429000" cy="4619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solidFill>
                <a:srgbClr val="00FF00"/>
              </a:solidFill>
            </a:endParaRPr>
          </a:p>
        </p:txBody>
      </p:sp>
      <p:sp>
        <p:nvSpPr>
          <p:cNvPr id="26628" name="Rectangle 4"/>
          <p:cNvSpPr>
            <a:spLocks noChangeArrowheads="1"/>
          </p:cNvSpPr>
          <p:nvPr/>
        </p:nvSpPr>
        <p:spPr bwMode="auto">
          <a:xfrm>
            <a:off x="2427288" y="909638"/>
            <a:ext cx="3429000" cy="4619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a:t>Causes of exploration</a:t>
            </a:r>
          </a:p>
        </p:txBody>
      </p:sp>
      <p:sp>
        <p:nvSpPr>
          <p:cNvPr id="6" name="Rectangle 5"/>
          <p:cNvSpPr/>
          <p:nvPr/>
        </p:nvSpPr>
        <p:spPr bwMode="auto">
          <a:xfrm>
            <a:off x="1981200" y="1485900"/>
            <a:ext cx="3352800" cy="831850"/>
          </a:xfrm>
          <a:prstGeom prst="rect">
            <a:avLst/>
          </a:prstGeom>
          <a:solidFill>
            <a:schemeClr val="bg2">
              <a:lumMod val="25000"/>
              <a:lumOff val="75000"/>
            </a:schemeClr>
          </a:solidFill>
          <a:ln>
            <a:noFill/>
          </a:ln>
          <a:effectLst/>
          <a:extLst/>
        </p:spPr>
        <p:txBody>
          <a:bodyPr>
            <a:spAutoFit/>
          </a:bodyPr>
          <a:lstStyle/>
          <a:p>
            <a:pPr>
              <a:defRPr/>
            </a:pPr>
            <a:r>
              <a:rPr lang="en-US" dirty="0"/>
              <a:t>Fall of the roman empire</a:t>
            </a:r>
          </a:p>
        </p:txBody>
      </p:sp>
      <p:cxnSp>
        <p:nvCxnSpPr>
          <p:cNvPr id="26630" name="Straight Arrow Connector 7"/>
          <p:cNvCxnSpPr>
            <a:cxnSpLocks noChangeShapeType="1"/>
          </p:cNvCxnSpPr>
          <p:nvPr/>
        </p:nvCxnSpPr>
        <p:spPr bwMode="auto">
          <a:xfrm>
            <a:off x="3059113" y="2311400"/>
            <a:ext cx="0" cy="7239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1" name="Notched Right Arrow 8"/>
          <p:cNvSpPr>
            <a:spLocks noChangeArrowheads="1"/>
          </p:cNvSpPr>
          <p:nvPr/>
        </p:nvSpPr>
        <p:spPr bwMode="auto">
          <a:xfrm rot="8950811">
            <a:off x="4308475" y="3916363"/>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2" name="Rectangle 11"/>
          <p:cNvSpPr/>
          <p:nvPr/>
        </p:nvSpPr>
        <p:spPr bwMode="auto">
          <a:xfrm>
            <a:off x="1981200" y="3263900"/>
            <a:ext cx="1916113" cy="461963"/>
          </a:xfrm>
          <a:prstGeom prst="rect">
            <a:avLst/>
          </a:prstGeom>
          <a:solidFill>
            <a:schemeClr val="bg2">
              <a:lumMod val="25000"/>
              <a:lumOff val="75000"/>
            </a:schemeClr>
          </a:solidFill>
          <a:ln>
            <a:noFill/>
          </a:ln>
          <a:effectLst/>
          <a:extLst/>
        </p:spPr>
        <p:txBody>
          <a:bodyPr>
            <a:spAutoFit/>
          </a:bodyPr>
          <a:lstStyle/>
          <a:p>
            <a:pPr>
              <a:defRPr/>
            </a:pPr>
            <a:r>
              <a:rPr lang="en-US" dirty="0"/>
              <a:t>Dark ages</a:t>
            </a:r>
          </a:p>
        </p:txBody>
      </p:sp>
      <p:sp>
        <p:nvSpPr>
          <p:cNvPr id="26633" name="Notched Right Arrow 12"/>
          <p:cNvSpPr>
            <a:spLocks noChangeArrowheads="1"/>
          </p:cNvSpPr>
          <p:nvPr/>
        </p:nvSpPr>
        <p:spPr bwMode="auto">
          <a:xfrm rot="-840670">
            <a:off x="3754438" y="2879725"/>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4" name="Rectangle 13"/>
          <p:cNvSpPr/>
          <p:nvPr/>
        </p:nvSpPr>
        <p:spPr bwMode="auto">
          <a:xfrm>
            <a:off x="4803775" y="2673350"/>
            <a:ext cx="2598738" cy="1200150"/>
          </a:xfrm>
          <a:prstGeom prst="rect">
            <a:avLst/>
          </a:prstGeom>
          <a:solidFill>
            <a:schemeClr val="bg2">
              <a:lumMod val="25000"/>
              <a:lumOff val="75000"/>
            </a:schemeClr>
          </a:solidFill>
          <a:ln>
            <a:noFill/>
          </a:ln>
          <a:effectLst/>
          <a:extLst/>
        </p:spPr>
        <p:txBody>
          <a:bodyPr>
            <a:spAutoFit/>
          </a:bodyPr>
          <a:lstStyle/>
          <a:p>
            <a:pPr>
              <a:defRPr/>
            </a:pPr>
            <a:r>
              <a:rPr lang="en-US" dirty="0"/>
              <a:t>Strengthening of the catholic church</a:t>
            </a:r>
          </a:p>
        </p:txBody>
      </p:sp>
      <p:sp>
        <p:nvSpPr>
          <p:cNvPr id="26635" name="Notched Right Arrow 14"/>
          <p:cNvSpPr>
            <a:spLocks noChangeArrowheads="1"/>
          </p:cNvSpPr>
          <p:nvPr/>
        </p:nvSpPr>
        <p:spPr bwMode="auto">
          <a:xfrm rot="5400000">
            <a:off x="2252663" y="4749800"/>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 name="Rectangle 15"/>
          <p:cNvSpPr/>
          <p:nvPr/>
        </p:nvSpPr>
        <p:spPr bwMode="auto">
          <a:xfrm>
            <a:off x="2373313" y="4221163"/>
            <a:ext cx="1876425" cy="461962"/>
          </a:xfrm>
          <a:prstGeom prst="rect">
            <a:avLst/>
          </a:prstGeom>
          <a:solidFill>
            <a:schemeClr val="bg2">
              <a:lumMod val="25000"/>
              <a:lumOff val="75000"/>
            </a:schemeClr>
          </a:solidFill>
          <a:ln>
            <a:noFill/>
          </a:ln>
          <a:effectLst/>
          <a:extLst/>
        </p:spPr>
        <p:txBody>
          <a:bodyPr>
            <a:spAutoFit/>
          </a:bodyPr>
          <a:lstStyle/>
          <a:p>
            <a:pPr>
              <a:defRPr/>
            </a:pPr>
            <a:r>
              <a:rPr lang="en-US" dirty="0"/>
              <a:t>Crusades</a:t>
            </a:r>
          </a:p>
        </p:txBody>
      </p:sp>
      <p:sp>
        <p:nvSpPr>
          <p:cNvPr id="26637" name="Notched Right Arrow 16"/>
          <p:cNvSpPr>
            <a:spLocks noChangeArrowheads="1"/>
          </p:cNvSpPr>
          <p:nvPr/>
        </p:nvSpPr>
        <p:spPr bwMode="auto">
          <a:xfrm rot="5400000">
            <a:off x="2640013" y="2463800"/>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8" name="Rectangle 17"/>
          <p:cNvSpPr/>
          <p:nvPr/>
        </p:nvSpPr>
        <p:spPr bwMode="auto">
          <a:xfrm>
            <a:off x="157163" y="5522913"/>
            <a:ext cx="3238500" cy="831850"/>
          </a:xfrm>
          <a:prstGeom prst="rect">
            <a:avLst/>
          </a:prstGeom>
          <a:solidFill>
            <a:schemeClr val="bg2">
              <a:lumMod val="25000"/>
              <a:lumOff val="75000"/>
            </a:schemeClr>
          </a:solidFill>
          <a:ln>
            <a:noFill/>
          </a:ln>
          <a:effectLst/>
          <a:extLst/>
        </p:spPr>
        <p:txBody>
          <a:bodyPr>
            <a:spAutoFit/>
          </a:bodyPr>
          <a:lstStyle/>
          <a:p>
            <a:pPr>
              <a:defRPr/>
            </a:pPr>
            <a:r>
              <a:rPr lang="en-US" dirty="0"/>
              <a:t>Renaissance and end of dark ages</a:t>
            </a:r>
          </a:p>
        </p:txBody>
      </p:sp>
      <p:sp>
        <p:nvSpPr>
          <p:cNvPr id="26639" name="Notched Right Arrow 18"/>
          <p:cNvSpPr>
            <a:spLocks noChangeArrowheads="1"/>
          </p:cNvSpPr>
          <p:nvPr/>
        </p:nvSpPr>
        <p:spPr bwMode="auto">
          <a:xfrm rot="-623257">
            <a:off x="3359150" y="6022975"/>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0" name="Rectangle 19"/>
          <p:cNvSpPr/>
          <p:nvPr/>
        </p:nvSpPr>
        <p:spPr bwMode="auto">
          <a:xfrm>
            <a:off x="4506913" y="5938838"/>
            <a:ext cx="1676400" cy="831850"/>
          </a:xfrm>
          <a:prstGeom prst="rect">
            <a:avLst/>
          </a:prstGeom>
          <a:solidFill>
            <a:schemeClr val="bg2">
              <a:lumMod val="25000"/>
              <a:lumOff val="75000"/>
            </a:schemeClr>
          </a:solidFill>
          <a:ln>
            <a:noFill/>
          </a:ln>
          <a:effectLst/>
          <a:extLst/>
        </p:spPr>
        <p:txBody>
          <a:bodyPr>
            <a:spAutoFit/>
          </a:bodyPr>
          <a:lstStyle/>
          <a:p>
            <a:pPr>
              <a:defRPr/>
            </a:pPr>
            <a:r>
              <a:rPr lang="en-US" dirty="0"/>
              <a:t>New technology</a:t>
            </a:r>
          </a:p>
        </p:txBody>
      </p:sp>
      <p:sp>
        <p:nvSpPr>
          <p:cNvPr id="26641" name="Notched Right Arrow 20"/>
          <p:cNvSpPr>
            <a:spLocks noChangeArrowheads="1"/>
          </p:cNvSpPr>
          <p:nvPr/>
        </p:nvSpPr>
        <p:spPr bwMode="auto">
          <a:xfrm rot="2719173">
            <a:off x="4011613" y="4551363"/>
            <a:ext cx="990600" cy="609600"/>
          </a:xfrm>
          <a:prstGeom prst="notchedRightArrow">
            <a:avLst>
              <a:gd name="adj1" fmla="val 50000"/>
              <a:gd name="adj2" fmla="val 4999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2" name="Rectangle 21"/>
          <p:cNvSpPr/>
          <p:nvPr/>
        </p:nvSpPr>
        <p:spPr bwMode="auto">
          <a:xfrm>
            <a:off x="4652963" y="4856163"/>
            <a:ext cx="3059112" cy="830262"/>
          </a:xfrm>
          <a:prstGeom prst="rect">
            <a:avLst/>
          </a:prstGeom>
          <a:solidFill>
            <a:schemeClr val="bg2">
              <a:lumMod val="25000"/>
              <a:lumOff val="75000"/>
            </a:schemeClr>
          </a:solidFill>
          <a:ln>
            <a:noFill/>
          </a:ln>
          <a:effectLst/>
          <a:extLst/>
        </p:spPr>
        <p:txBody>
          <a:bodyPr>
            <a:spAutoFit/>
          </a:bodyPr>
          <a:lstStyle/>
          <a:p>
            <a:pPr>
              <a:defRPr/>
            </a:pPr>
            <a:r>
              <a:rPr lang="en-US" dirty="0"/>
              <a:t>People wanting to trade with Asia</a:t>
            </a:r>
          </a:p>
        </p:txBody>
      </p:sp>
      <p:sp>
        <p:nvSpPr>
          <p:cNvPr id="26643" name="Notched Right Arrow 22"/>
          <p:cNvSpPr>
            <a:spLocks noChangeArrowheads="1"/>
          </p:cNvSpPr>
          <p:nvPr/>
        </p:nvSpPr>
        <p:spPr bwMode="auto">
          <a:xfrm>
            <a:off x="6088063" y="5345113"/>
            <a:ext cx="2120900" cy="1187450"/>
          </a:xfrm>
          <a:prstGeom prst="notchedRightArrow">
            <a:avLst>
              <a:gd name="adj1" fmla="val 50000"/>
              <a:gd name="adj2" fmla="val 5002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6644" name="Oval 23"/>
          <p:cNvSpPr>
            <a:spLocks noChangeArrowheads="1"/>
          </p:cNvSpPr>
          <p:nvPr/>
        </p:nvSpPr>
        <p:spPr bwMode="auto">
          <a:xfrm>
            <a:off x="8324850" y="782638"/>
            <a:ext cx="533400" cy="48037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a:t>Discovery</a:t>
            </a:r>
          </a:p>
        </p:txBody>
      </p:sp>
      <p:sp>
        <p:nvSpPr>
          <p:cNvPr id="26645" name="Oval 24"/>
          <p:cNvSpPr>
            <a:spLocks noChangeArrowheads="1"/>
          </p:cNvSpPr>
          <p:nvPr/>
        </p:nvSpPr>
        <p:spPr bwMode="auto">
          <a:xfrm>
            <a:off x="8404225" y="5732463"/>
            <a:ext cx="381000" cy="10382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2178322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3855</Words>
  <Application>Microsoft Office PowerPoint</Application>
  <PresentationFormat>On-screen Show (4:3)</PresentationFormat>
  <Paragraphs>397</Paragraphs>
  <Slides>73</Slides>
  <Notes>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Main Idea. 9-8</vt:lpstr>
      <vt:lpstr>9-22 and 9-23</vt:lpstr>
      <vt:lpstr>PowerPoint Presentation</vt:lpstr>
      <vt:lpstr>PowerPoint Presentation</vt:lpstr>
      <vt:lpstr>9-24 and 9-25</vt:lpstr>
      <vt:lpstr>PowerPoint Presentation</vt:lpstr>
      <vt:lpstr>PowerPoint Presentation</vt:lpstr>
      <vt:lpstr>PowerPoint Presentation</vt:lpstr>
      <vt:lpstr>PowerPoint Presentation</vt:lpstr>
      <vt:lpstr>Beartime</vt:lpstr>
      <vt:lpstr>Technology</vt:lpstr>
      <vt:lpstr>9-22 and 9-23</vt:lpstr>
      <vt:lpstr>Have kids take bell ringer quiz</vt:lpstr>
      <vt:lpstr>essays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9-22 and 9-23</vt:lpstr>
      <vt:lpstr>Section 1-5</vt:lpstr>
      <vt:lpstr>Section 1-6</vt:lpstr>
      <vt:lpstr>Section 1-7</vt:lpstr>
      <vt:lpstr>Section 1-8</vt:lpstr>
      <vt:lpstr>Section 1-9</vt:lpstr>
      <vt:lpstr>Section 1-10</vt:lpstr>
      <vt:lpstr>Section 1-11</vt:lpstr>
      <vt:lpstr>Section 1-12</vt:lpstr>
      <vt:lpstr>Section 1-13</vt:lpstr>
      <vt:lpstr>Section 1-14</vt:lpstr>
      <vt:lpstr>Section 1-15</vt:lpstr>
      <vt:lpstr>Section 1-16</vt:lpstr>
      <vt:lpstr>Section 1-17</vt:lpstr>
      <vt:lpstr>PowerPoint Presentation</vt:lpstr>
      <vt:lpstr>41 on a 32 on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3-8</vt:lpstr>
      <vt:lpstr>Section 3-9</vt:lpstr>
      <vt:lpstr>Section 3-10</vt:lpstr>
      <vt:lpstr>PowerPoint Presentation</vt:lpstr>
      <vt:lpstr>PowerPoint Presentation</vt:lpstr>
      <vt:lpstr>PowerPoint Presentation</vt:lpstr>
      <vt:lpstr>PowerPoint Presentation</vt:lpstr>
      <vt:lpstr>PowerPoint Presentation</vt:lpstr>
      <vt:lpstr>End of Section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Slide Show</vt:lpstr>
    </vt:vector>
  </TitlesOfParts>
  <Company>Willow Springs R-IV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 9-8</dc:title>
  <dc:creator>Windows User</dc:creator>
  <cp:lastModifiedBy>Windows User</cp:lastModifiedBy>
  <cp:revision>2</cp:revision>
  <dcterms:created xsi:type="dcterms:W3CDTF">2016-08-15T14:12:20Z</dcterms:created>
  <dcterms:modified xsi:type="dcterms:W3CDTF">2016-08-15T14:25:31Z</dcterms:modified>
</cp:coreProperties>
</file>